
<file path=[Content_Types].xml><?xml version="1.0" encoding="utf-8"?>
<Types xmlns="http://schemas.openxmlformats.org/package/2006/content-types">
  <Override PartName="/ppt/slideLayouts/slideLayout8.xml" ContentType="application/vnd.openxmlformats-officedocument.presentationml.slideLayout+xml"/>
  <Default Extension="docx" ContentType="application/vnd.openxmlformats-officedocument.wordprocessingml.document"/>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35.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gif" ContentType="image/gif"/>
  <Override PartName="/ppt/notesSlides/notesSlide20.xml" ContentType="application/vnd.openxmlformats-officedocument.presentationml.notesSlide+xml"/>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6"/>
  </p:notesMasterIdLst>
  <p:sldIdLst>
    <p:sldId id="257" r:id="rId2"/>
    <p:sldId id="361" r:id="rId3"/>
    <p:sldId id="339" r:id="rId4"/>
    <p:sldId id="341" r:id="rId5"/>
    <p:sldId id="280" r:id="rId6"/>
    <p:sldId id="281" r:id="rId7"/>
    <p:sldId id="338" r:id="rId8"/>
    <p:sldId id="282" r:id="rId9"/>
    <p:sldId id="358" r:id="rId10"/>
    <p:sldId id="283" r:id="rId11"/>
    <p:sldId id="357" r:id="rId12"/>
    <p:sldId id="284" r:id="rId13"/>
    <p:sldId id="285" r:id="rId14"/>
    <p:sldId id="362"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56" r:id="rId32"/>
    <p:sldId id="302" r:id="rId33"/>
    <p:sldId id="303"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1" r:id="rId50"/>
    <p:sldId id="322" r:id="rId51"/>
    <p:sldId id="323" r:id="rId52"/>
    <p:sldId id="271" r:id="rId53"/>
    <p:sldId id="342" r:id="rId54"/>
    <p:sldId id="343" r:id="rId55"/>
    <p:sldId id="345" r:id="rId56"/>
    <p:sldId id="347" r:id="rId57"/>
    <p:sldId id="348" r:id="rId58"/>
    <p:sldId id="349" r:id="rId59"/>
    <p:sldId id="350" r:id="rId60"/>
    <p:sldId id="351" r:id="rId61"/>
    <p:sldId id="352" r:id="rId62"/>
    <p:sldId id="353" r:id="rId63"/>
    <p:sldId id="272" r:id="rId64"/>
    <p:sldId id="364"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76431" autoAdjust="0"/>
  </p:normalViewPr>
  <p:slideViewPr>
    <p:cSldViewPr snapToGrid="0" snapToObjects="1">
      <p:cViewPr varScale="1">
        <p:scale>
          <a:sx n="120" d="100"/>
          <a:sy n="120" d="100"/>
        </p:scale>
        <p:origin x="-202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theme" Target="theme/theme1.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tableStyles" Target="tableStyles.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viewProps" Target="viewProps.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notesMaster" Target="notesMasters/notesMaster1.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printerSettings" Target="printerSettings/printerSettings1.bin"/><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presProps" Target="presProps.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5E365F-3054-A14E-A908-1AF7F67C2757}" type="datetimeFigureOut">
              <a:rPr lang="en-US" smtClean="0"/>
              <a:pPr/>
              <a:t>2/18/10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27CF1A-F184-BC4F-8EE2-7D0CB7C605B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Placeholder 2"/>
          <p:cNvSpPr>
            <a:spLocks noGrp="1" noRot="1" noChangeAspect="1"/>
          </p:cNvSpPr>
          <p:nvPr>
            <p:ph type="sldImg"/>
          </p:nvPr>
        </p:nvSpPr>
        <p:spPr bwMode="auto">
          <a:noFill/>
          <a:ln>
            <a:solidFill>
              <a:srgbClr val="000000"/>
            </a:solidFill>
            <a:miter lim="800000"/>
            <a:headEnd/>
            <a:tailEnd/>
          </a:ln>
        </p:spPr>
      </p:sp>
      <p:sp>
        <p:nvSpPr>
          <p:cNvPr id="16386"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why are things so bad</a:t>
            </a:r>
          </a:p>
          <a:p>
            <a:r>
              <a:rPr lang="en-US" baseline="0" dirty="0" smtClean="0"/>
              <a:t>We all know</a:t>
            </a:r>
          </a:p>
          <a:p>
            <a:r>
              <a:rPr lang="en-US" baseline="0" dirty="0" smtClean="0"/>
              <a:t>This is our social norm – we LOVE food – fat, salt and sugar</a:t>
            </a:r>
          </a:p>
          <a:p>
            <a:r>
              <a:rPr lang="en-US" baseline="0" dirty="0" smtClean="0"/>
              <a:t>It is cheap</a:t>
            </a:r>
          </a:p>
        </p:txBody>
      </p:sp>
      <p:sp>
        <p:nvSpPr>
          <p:cNvPr id="4" name="Slide Number Placeholder 3"/>
          <p:cNvSpPr>
            <a:spLocks noGrp="1"/>
          </p:cNvSpPr>
          <p:nvPr>
            <p:ph type="sldNum" sz="quarter" idx="10"/>
          </p:nvPr>
        </p:nvSpPr>
        <p:spPr/>
        <p:txBody>
          <a:bodyPr/>
          <a:lstStyle/>
          <a:p>
            <a:fld id="{A327CF1A-F184-BC4F-8EE2-7D0CB7C605B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And we love TV, movies, computers, videos and cars.</a:t>
            </a:r>
          </a:p>
          <a:p>
            <a:r>
              <a:rPr lang="en-US" baseline="0" dirty="0" smtClean="0"/>
              <a:t>And just about everything around us supports that norm</a:t>
            </a:r>
          </a:p>
          <a:p>
            <a:r>
              <a:rPr lang="en-US" dirty="0" smtClean="0"/>
              <a:t>So what</a:t>
            </a:r>
            <a:r>
              <a:rPr lang="en-US" baseline="0" dirty="0" smtClean="0"/>
              <a:t> can we do about 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Placeholder 2"/>
          <p:cNvSpPr>
            <a:spLocks noGrp="1" noRot="1" noChangeAspect="1" noTextEdit="1"/>
          </p:cNvSpPr>
          <p:nvPr>
            <p:ph type="sldImg"/>
          </p:nvPr>
        </p:nvSpPr>
        <p:spPr bwMode="auto">
          <a:noFill/>
          <a:ln>
            <a:solidFill>
              <a:srgbClr val="000000"/>
            </a:solidFill>
            <a:miter lim="800000"/>
            <a:headEnd/>
            <a:tailEnd/>
          </a:ln>
        </p:spPr>
      </p:sp>
      <p:sp>
        <p:nvSpPr>
          <p:cNvPr id="30723" name="Placeholder 3"/>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27" charset="-128"/>
                <a:cs typeface="ＭＳ Ｐゴシック" pitchFamily="27" charset="-128"/>
              </a:rPr>
              <a:t>So 2</a:t>
            </a:r>
            <a:r>
              <a:rPr lang="en-US" baseline="0" dirty="0" smtClean="0">
                <a:ea typeface="ＭＳ Ｐゴシック" pitchFamily="27" charset="-128"/>
                <a:cs typeface="ＭＳ Ｐゴシック" pitchFamily="27" charset="-128"/>
              </a:rPr>
              <a:t> years ago now</a:t>
            </a:r>
            <a:r>
              <a:rPr lang="en-US" dirty="0" smtClean="0">
                <a:ea typeface="ＭＳ Ｐゴシック" pitchFamily="27" charset="-128"/>
                <a:cs typeface="ＭＳ Ｐゴシック" pitchFamily="27" charset="-128"/>
              </a:rPr>
              <a:t>, HMSA Foundation, realizing that they and many others were spending a lot of time and money in this area, sponsored a series of meetings about childhood obesity in Hawaii. </a:t>
            </a:r>
          </a:p>
          <a:p>
            <a:r>
              <a:rPr lang="en-US" dirty="0" smtClean="0">
                <a:ea typeface="ＭＳ Ｐゴシック" pitchFamily="27" charset="-128"/>
                <a:cs typeface="ＭＳ Ｐゴシック" pitchFamily="27" charset="-128"/>
              </a:rPr>
              <a:t>Representatives from UH School of Medicine, Nursing, Office of Public Health Studies, Department of Health, Medicaid and others attended and we came to some obvious conclusions</a:t>
            </a:r>
          </a:p>
          <a:p>
            <a:r>
              <a:rPr lang="en-US" dirty="0" smtClean="0">
                <a:ea typeface="ＭＳ Ｐゴシック" pitchFamily="27" charset="-128"/>
                <a:cs typeface="ＭＳ Ｐゴシック" pitchFamily="27" charset="-128"/>
              </a:rPr>
              <a:t>That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7CF1A-F184-BC4F-8EE2-7D0CB7C605B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agreed that That obesity can no longer be looked up as simply a problem of the individual</a:t>
            </a:r>
          </a:p>
          <a:p>
            <a:r>
              <a:rPr lang="en-US" sz="1200" kern="1200" dirty="0" smtClean="0">
                <a:solidFill>
                  <a:schemeClr val="tx1"/>
                </a:solidFill>
                <a:latin typeface="+mn-lt"/>
                <a:ea typeface="+mn-ea"/>
                <a:cs typeface="+mn-cs"/>
              </a:rPr>
              <a:t>•The socio-ecologic model recognizes the interwoven relationship between an individual, their family, their community and the rest of the environment</a:t>
            </a:r>
          </a:p>
          <a:p>
            <a:r>
              <a:rPr lang="en-US" sz="1200"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While individuals are responsible for instituting and maintaining the lifestyle changes necessary to reduce risk and improve health, individual behavior is determined to a large extent by social environment, e.g. community norms and values, regulations, and policies.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Barriers to healthy behaviors are shared among the community as a whole. As these barriers are lowered or removed, behavior change becomes more achievable and sustainable. It becomes easier to "push the ball up the hill.”</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The most effective approach leading to healthy behaviors is a combination of the efforts at all levels--individual, interpersonal, organizational, community, and public policy.</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327CF1A-F184-BC4F-8EE2-7D0CB7C605B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Placeholder 2"/>
          <p:cNvSpPr>
            <a:spLocks noGrp="1" noRot="1" noChangeAspect="1" noTextEdit="1"/>
          </p:cNvSpPr>
          <p:nvPr>
            <p:ph type="sldImg"/>
          </p:nvPr>
        </p:nvSpPr>
        <p:spPr bwMode="auto">
          <a:noFill/>
          <a:ln>
            <a:solidFill>
              <a:srgbClr val="000000"/>
            </a:solidFill>
            <a:miter lim="800000"/>
            <a:headEnd/>
            <a:tailEnd/>
          </a:ln>
        </p:spPr>
      </p:sp>
      <p:sp>
        <p:nvSpPr>
          <p:cNvPr id="40963" name="Placeholder 3"/>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27" charset="-128"/>
                <a:cs typeface="ＭＳ Ｐゴシック" pitchFamily="27" charset="-128"/>
              </a:rPr>
              <a:t>Here’s what has happened since January</a:t>
            </a:r>
          </a:p>
          <a:p>
            <a:r>
              <a:rPr lang="en-US" smtClean="0">
                <a:ea typeface="ＭＳ Ｐゴシック" pitchFamily="27" charset="-128"/>
                <a:cs typeface="ＭＳ Ｐゴシック" pitchFamily="27" charset="-128"/>
              </a:rPr>
              <a:t>One of the most important tasks was developing a website to serve as the repository for childhood obesity projects, that would inform users of educational opportunities related to childhood obesity and become a resource page for issues related to education and research related to childhood obesity in Hawaii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27" charset="-128"/>
                <a:cs typeface="ＭＳ Ｐゴシック" pitchFamily="27" charset="-128"/>
              </a:rPr>
              <a:t>With the hard of our operations manager Romelynn Stein and our IT support, Jen Char, we’ve recently launched the HICORE website. </a:t>
            </a:r>
          </a:p>
          <a:p>
            <a:r>
              <a:rPr lang="en-US" smtClean="0">
                <a:ea typeface="ＭＳ Ｐゴシック" pitchFamily="27" charset="-128"/>
                <a:cs typeface="ＭＳ Ｐゴシック" pitchFamily="27" charset="-128"/>
              </a:rPr>
              <a:t>It is still under construction but it will become a resource center for the educational and research efforts going on in Hawaii related to childhood obesity.</a:t>
            </a:r>
          </a:p>
          <a:p>
            <a:r>
              <a:rPr lang="en-US" smtClean="0">
                <a:ea typeface="ＭＳ Ｐゴシック" pitchFamily="27" charset="-128"/>
                <a:cs typeface="ＭＳ Ｐゴシック" pitchFamily="27" charset="-128"/>
              </a:rPr>
              <a:t>We’ve also received preliminary approval to have an MPH student help us catalog as many of the current obesity related projects based in Hawaii and/or involving Pacific Islanders. This will enable researchers and educators to build from what is being done rather than starting from scratch. We hope to have downloads or links to the findings  of each study making it easier for people to learn from each other and to understand the breadth and depth of the efforts in Hawaii. </a:t>
            </a:r>
          </a:p>
          <a:p>
            <a:endParaRPr lang="en-US" smtClean="0">
              <a:ea typeface="ＭＳ Ｐゴシック" pitchFamily="27" charset="-128"/>
              <a:cs typeface="ＭＳ Ｐゴシック" pitchFamily="27" charset="-128"/>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smtClean="0"/>
              <a:t>Funding for this project was provided by the HMSA Foundation.</a:t>
            </a:r>
            <a:endParaRPr lang="en-US"/>
          </a:p>
        </p:txBody>
      </p:sp>
      <p:sp>
        <p:nvSpPr>
          <p:cNvPr id="43014" name="Slide Number Placeholder 5"/>
          <p:cNvSpPr>
            <a:spLocks noGrp="1"/>
          </p:cNvSpPr>
          <p:nvPr>
            <p:ph type="sldNum" sz="quarter" idx="5"/>
          </p:nvPr>
        </p:nvSpPr>
        <p:spPr bwMode="auto">
          <a:noFill/>
          <a:ln>
            <a:miter lim="800000"/>
            <a:headEnd/>
            <a:tailEnd/>
          </a:ln>
        </p:spPr>
        <p:txBody>
          <a:bodyPr/>
          <a:lstStyle/>
          <a:p>
            <a:fld id="{72C60AF7-537D-B440-A277-2FFB8476EC4A}" type="slidenum">
              <a:rPr lang="en-US" smtClean="0">
                <a:latin typeface="Calibri" pitchFamily="27" charset="0"/>
                <a:ea typeface="ＭＳ Ｐゴシック" pitchFamily="27" charset="-128"/>
                <a:cs typeface="ＭＳ Ｐゴシック" pitchFamily="27" charset="-128"/>
              </a:rPr>
              <a:pPr/>
              <a:t>17</a:t>
            </a:fld>
            <a:endParaRPr lang="en-US" smtClean="0">
              <a:latin typeface="Calibri" pitchFamily="27" charset="0"/>
              <a:ea typeface="ＭＳ Ｐゴシック" pitchFamily="27" charset="-128"/>
              <a:cs typeface="ＭＳ Ｐゴシック" pitchFamily="2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Placeholder 2"/>
          <p:cNvSpPr>
            <a:spLocks noGrp="1" noRot="1" noChangeAspect="1" noTextEdit="1"/>
          </p:cNvSpPr>
          <p:nvPr>
            <p:ph type="sldImg"/>
          </p:nvPr>
        </p:nvSpPr>
        <p:spPr bwMode="auto">
          <a:noFill/>
          <a:ln>
            <a:solidFill>
              <a:srgbClr val="000000"/>
            </a:solidFill>
            <a:miter lim="800000"/>
            <a:headEnd/>
            <a:tailEnd/>
          </a:ln>
        </p:spPr>
      </p:sp>
      <p:sp>
        <p:nvSpPr>
          <p:cNvPr id="4505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27" charset="-128"/>
              <a:cs typeface="ＭＳ Ｐゴシック" pitchFamily="2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Placeholder 2"/>
          <p:cNvSpPr>
            <a:spLocks noGrp="1" noRot="1" noChangeAspect="1" noTextEdit="1"/>
          </p:cNvSpPr>
          <p:nvPr>
            <p:ph type="sldImg"/>
          </p:nvPr>
        </p:nvSpPr>
        <p:spPr bwMode="auto">
          <a:noFill/>
          <a:ln>
            <a:solidFill>
              <a:srgbClr val="000000"/>
            </a:solidFill>
            <a:miter lim="800000"/>
            <a:headEnd/>
            <a:tailEnd/>
          </a:ln>
        </p:spPr>
      </p:sp>
      <p:sp>
        <p:nvSpPr>
          <p:cNvPr id="47107" name="Placeholder 3"/>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27" charset="-128"/>
                <a:cs typeface="ＭＳ Ｐゴシック" pitchFamily="27" charset="-128"/>
              </a:rPr>
              <a:t>In order to address the need for more training in the area of childhood obesity we’ve initiated a monthly CME series for community child health care providers. The focus will be on CO, PA, nutrition, the prevention of chronic disease and health disparities</a:t>
            </a:r>
          </a:p>
          <a:p>
            <a:r>
              <a:rPr lang="en-US" smtClean="0">
                <a:ea typeface="ＭＳ Ｐゴシック" pitchFamily="27" charset="-128"/>
                <a:cs typeface="ＭＳ Ｐゴシック" pitchFamily="27" charset="-128"/>
              </a:rPr>
              <a:t>We are partnering with the Academy of Pediatrics, Hawaii chapter and hopefully with KMC in this effort</a:t>
            </a:r>
          </a:p>
          <a:p>
            <a:r>
              <a:rPr lang="en-US" smtClean="0">
                <a:ea typeface="ＭＳ Ｐゴシック" pitchFamily="27" charset="-128"/>
                <a:cs typeface="ＭＳ Ｐゴシック" pitchFamily="27" charset="-128"/>
              </a:rPr>
              <a:t>We would like to reach providers across Hawaii so we are trying new ways to make this web-based, which for those who have tried webinars in the past, know that it can be a less than perfect…but we’re getting there.</a:t>
            </a:r>
          </a:p>
          <a:p>
            <a:r>
              <a:rPr lang="en-US" smtClean="0">
                <a:ea typeface="ＭＳ Ｐゴシック" pitchFamily="27" charset="-128"/>
                <a:cs typeface="ＭＳ Ｐゴシック" pitchFamily="27" charset="-128"/>
              </a:rPr>
              <a:t>We are working with the UH JABSOM folks in charge of CME to be able to archive materials through and “enduring CME program” that will allow us to offer web-based seminars that child health providers can access on their own time to learn about CO issues in Hawaii. </a:t>
            </a:r>
          </a:p>
          <a:p>
            <a:endParaRPr lang="en-US" smtClean="0">
              <a:ea typeface="ＭＳ Ｐゴシック" pitchFamily="27" charset="-128"/>
              <a:cs typeface="ＭＳ Ｐゴシック" pitchFamily="27" charset="-128"/>
            </a:endParaRPr>
          </a:p>
          <a:p>
            <a:endParaRPr lang="en-US" smtClean="0">
              <a:ea typeface="ＭＳ Ｐゴシック" pitchFamily="27" charset="-128"/>
              <a:cs typeface="ＭＳ Ｐゴシック" pitchFamily="27" charset="-128"/>
            </a:endParaRPr>
          </a:p>
          <a:p>
            <a:endParaRPr lang="en-US" smtClean="0">
              <a:ea typeface="ＭＳ Ｐゴシック" pitchFamily="27" charset="-128"/>
              <a:cs typeface="ＭＳ Ｐゴシック" pitchFamily="2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Rot="1" noChangeAspect="1"/>
          </p:cNvSpPr>
          <p:nvPr>
            <p:ph type="sldImg"/>
          </p:nvPr>
        </p:nvSpPr>
        <p:spPr bwMode="auto">
          <a:noFill/>
          <a:ln>
            <a:solidFill>
              <a:srgbClr val="000000"/>
            </a:solidFill>
            <a:miter lim="800000"/>
            <a:headEnd/>
            <a:tailEnd/>
          </a:ln>
        </p:spPr>
      </p:sp>
      <p:sp>
        <p:nvSpPr>
          <p:cNvPr id="50179" name="Rectangle 3"/>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27" charset="-128"/>
              <a:cs typeface="ＭＳ Ｐゴシック" pitchFamily="2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27" charset="-128"/>
                <a:cs typeface="ＭＳ Ｐゴシック" pitchFamily="27" charset="-128"/>
              </a:rPr>
              <a:t>The Healthy Hawaii Initiative (HHI) is the DOH program responsible for running the Start Living Healthy campaign. </a:t>
            </a:r>
          </a:p>
          <a:p>
            <a:r>
              <a:rPr lang="en-US" dirty="0" err="1" smtClean="0">
                <a:ea typeface="ＭＳ Ｐゴシック" pitchFamily="27" charset="-128"/>
                <a:cs typeface="ＭＳ Ｐゴシック" pitchFamily="27" charset="-128"/>
              </a:rPr>
              <a:t>HHI's</a:t>
            </a:r>
            <a:r>
              <a:rPr lang="en-US" dirty="0" smtClean="0">
                <a:ea typeface="ＭＳ Ｐゴシック" pitchFamily="27" charset="-128"/>
                <a:cs typeface="ＭＳ Ｐゴシック" pitchFamily="27" charset="-128"/>
              </a:rPr>
              <a:t> structure is based on the social-ecological model to affect behavior change at multiple levels of society (individual, interpersonal, organizational, community, and societal).</a:t>
            </a:r>
          </a:p>
          <a:p>
            <a:endParaRPr lang="en-US" dirty="0" smtClean="0">
              <a:ea typeface="ＭＳ Ｐゴシック" pitchFamily="27" charset="-128"/>
              <a:cs typeface="ＭＳ Ｐゴシック" pitchFamily="27" charset="-128"/>
            </a:endParaRPr>
          </a:p>
          <a:p>
            <a:r>
              <a:rPr lang="en-US" dirty="0" smtClean="0">
                <a:ea typeface="ＭＳ Ｐゴシック" pitchFamily="27" charset="-128"/>
                <a:cs typeface="ＭＳ Ｐゴシック" pitchFamily="27" charset="-128"/>
              </a:rPr>
              <a:t>The Healthy Hawaii Initiative is made up of five interrelated components: </a:t>
            </a:r>
          </a:p>
          <a:p>
            <a:endParaRPr lang="en-US" dirty="0" smtClean="0">
              <a:ea typeface="ＭＳ Ｐゴシック" pitchFamily="27" charset="-128"/>
              <a:cs typeface="ＭＳ Ｐゴシック" pitchFamily="27" charset="-128"/>
            </a:endParaRPr>
          </a:p>
          <a:p>
            <a:r>
              <a:rPr lang="en-US" dirty="0" smtClean="0">
                <a:ea typeface="ＭＳ Ｐゴシック" pitchFamily="27" charset="-128"/>
                <a:cs typeface="ＭＳ Ｐゴシック" pitchFamily="27" charset="-128"/>
              </a:rPr>
              <a:t>Schools</a:t>
            </a:r>
          </a:p>
          <a:p>
            <a:r>
              <a:rPr lang="en-US" dirty="0" smtClean="0">
                <a:ea typeface="ＭＳ Ｐゴシック" pitchFamily="27" charset="-128"/>
                <a:cs typeface="ＭＳ Ｐゴシック" pitchFamily="27" charset="-128"/>
              </a:rPr>
              <a:t>Community Programs</a:t>
            </a:r>
          </a:p>
          <a:p>
            <a:r>
              <a:rPr lang="en-US" dirty="0" smtClean="0">
                <a:ea typeface="ＭＳ Ｐゴシック" pitchFamily="27" charset="-128"/>
                <a:cs typeface="ＭＳ Ｐゴシック" pitchFamily="27" charset="-128"/>
              </a:rPr>
              <a:t>Public and Professional Education</a:t>
            </a:r>
          </a:p>
          <a:p>
            <a:r>
              <a:rPr lang="en-US" dirty="0" smtClean="0">
                <a:ea typeface="ＭＳ Ｐゴシック" pitchFamily="27" charset="-128"/>
                <a:cs typeface="ＭＳ Ｐゴシック" pitchFamily="27" charset="-128"/>
              </a:rPr>
              <a:t>Research and Evaluation</a:t>
            </a:r>
          </a:p>
          <a:p>
            <a:r>
              <a:rPr lang="en-US" dirty="0" smtClean="0">
                <a:ea typeface="ＭＳ Ｐゴシック" pitchFamily="27" charset="-128"/>
                <a:cs typeface="ＭＳ Ｐゴシック" pitchFamily="27" charset="-128"/>
              </a:rPr>
              <a:t>Nutrition Education Network</a:t>
            </a: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smtClean="0"/>
              <a:t>Funding for this project was provided by the HMSA Foundation.</a:t>
            </a:r>
            <a:endParaRPr lang="en-US"/>
          </a:p>
        </p:txBody>
      </p:sp>
      <p:sp>
        <p:nvSpPr>
          <p:cNvPr id="54278" name="Slide Number Placeholder 5"/>
          <p:cNvSpPr>
            <a:spLocks noGrp="1"/>
          </p:cNvSpPr>
          <p:nvPr>
            <p:ph type="sldNum" sz="quarter" idx="5"/>
          </p:nvPr>
        </p:nvSpPr>
        <p:spPr bwMode="auto">
          <a:noFill/>
          <a:ln>
            <a:miter lim="800000"/>
            <a:headEnd/>
            <a:tailEnd/>
          </a:ln>
        </p:spPr>
        <p:txBody>
          <a:bodyPr/>
          <a:lstStyle/>
          <a:p>
            <a:fld id="{5BCA112B-DCF8-8A44-ACF8-203CB7537F97}" type="slidenum">
              <a:rPr lang="en-US" smtClean="0">
                <a:latin typeface="Calibri" pitchFamily="27" charset="0"/>
                <a:ea typeface="ＭＳ Ｐゴシック" pitchFamily="27" charset="-128"/>
                <a:cs typeface="ＭＳ Ｐゴシック" pitchFamily="27" charset="-128"/>
              </a:rPr>
              <a:pPr/>
              <a:t>22</a:t>
            </a:fld>
            <a:endParaRPr lang="en-US" smtClean="0">
              <a:latin typeface="Calibri" pitchFamily="27" charset="0"/>
              <a:ea typeface="ＭＳ Ｐゴシック" pitchFamily="27" charset="-128"/>
              <a:cs typeface="ＭＳ Ｐゴシック" pitchFamily="27"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Placeholder 2"/>
          <p:cNvSpPr>
            <a:spLocks noGrp="1" noRot="1" noChangeAspect="1" noTextEdit="1"/>
          </p:cNvSpPr>
          <p:nvPr>
            <p:ph type="sldImg"/>
          </p:nvPr>
        </p:nvSpPr>
        <p:spPr bwMode="auto">
          <a:noFill/>
          <a:ln>
            <a:solidFill>
              <a:srgbClr val="000000"/>
            </a:solidFill>
            <a:miter lim="800000"/>
            <a:headEnd/>
            <a:tailEnd/>
          </a:ln>
        </p:spPr>
      </p:sp>
      <p:sp>
        <p:nvSpPr>
          <p:cNvPr id="5632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27" charset="-128"/>
              <a:cs typeface="ＭＳ Ｐゴシック" pitchFamily="27"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Rot="1" noChangeAspect="1"/>
          </p:cNvSpPr>
          <p:nvPr>
            <p:ph type="sldImg"/>
          </p:nvPr>
        </p:nvSpPr>
        <p:spPr bwMode="auto">
          <a:noFill/>
          <a:ln>
            <a:solidFill>
              <a:srgbClr val="000000"/>
            </a:solidFill>
            <a:miter lim="800000"/>
            <a:headEnd/>
            <a:tailEnd/>
          </a:ln>
        </p:spPr>
      </p:sp>
      <p:sp>
        <p:nvSpPr>
          <p:cNvPr id="66563" name="Rectangle 3"/>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27" charset="-128"/>
              <a:cs typeface="ＭＳ Ｐゴシック" pitchFamily="27"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Placeholder 2"/>
          <p:cNvSpPr>
            <a:spLocks noGrp="1" noRot="1" noChangeAspect="1" noTextEdit="1"/>
          </p:cNvSpPr>
          <p:nvPr>
            <p:ph type="sldImg"/>
          </p:nvPr>
        </p:nvSpPr>
        <p:spPr bwMode="auto">
          <a:noFill/>
          <a:ln>
            <a:solidFill>
              <a:srgbClr val="000000"/>
            </a:solidFill>
            <a:miter lim="800000"/>
            <a:headEnd/>
            <a:tailEnd/>
          </a:ln>
        </p:spPr>
      </p:sp>
      <p:sp>
        <p:nvSpPr>
          <p:cNvPr id="58371" name="Placeholder 3"/>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pitchFamily="27" charset="-128"/>
              <a:cs typeface="ＭＳ Ｐゴシック" pitchFamily="27"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Rot="1" noChangeAspec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27" charset="-128"/>
              <a:cs typeface="ＭＳ Ｐゴシック" pitchFamily="27"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Placeholder 2"/>
          <p:cNvSpPr>
            <a:spLocks noGrp="1" noRot="1" noChangeAspect="1" noTextEdit="1"/>
          </p:cNvSpPr>
          <p:nvPr>
            <p:ph type="sldImg"/>
          </p:nvPr>
        </p:nvSpPr>
        <p:spPr bwMode="auto">
          <a:noFill/>
          <a:ln>
            <a:solidFill>
              <a:srgbClr val="000000"/>
            </a:solidFill>
            <a:miter lim="800000"/>
            <a:headEnd/>
            <a:tailEnd/>
          </a:ln>
        </p:spPr>
      </p:sp>
      <p:sp>
        <p:nvSpPr>
          <p:cNvPr id="6246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27" charset="-128"/>
              <a:cs typeface="ＭＳ Ｐゴシック" pitchFamily="27"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Placeholder 2"/>
          <p:cNvSpPr>
            <a:spLocks noGrp="1" noRot="1" noChangeAspect="1" noTextEdit="1"/>
          </p:cNvSpPr>
          <p:nvPr>
            <p:ph type="sldImg"/>
          </p:nvPr>
        </p:nvSpPr>
        <p:spPr bwMode="auto">
          <a:noFill/>
          <a:ln>
            <a:solidFill>
              <a:srgbClr val="000000"/>
            </a:solidFill>
            <a:miter lim="800000"/>
            <a:headEnd/>
            <a:tailEnd/>
          </a:ln>
        </p:spPr>
      </p:sp>
      <p:sp>
        <p:nvSpPr>
          <p:cNvPr id="6451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27" charset="-128"/>
              <a:cs typeface="ＭＳ Ｐゴシック" pitchFamily="27"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deciding</a:t>
            </a:r>
            <a:r>
              <a:rPr lang="en-US" baseline="0" dirty="0" smtClean="0"/>
              <a:t> on what to do to prevent and manage childhood obesity, many experts in this area, including researchers, clinicians and public health experts have used the following rationale. </a:t>
            </a:r>
          </a:p>
          <a:p>
            <a:r>
              <a:rPr lang="en-US" dirty="0" smtClean="0"/>
              <a:t>Is there sufficient evidence to make positive recommendations and to take action?</a:t>
            </a:r>
          </a:p>
          <a:p>
            <a:r>
              <a:rPr lang="en-US" baseline="0" dirty="0" smtClean="0"/>
              <a:t>We know the problem is bad, not just for children but for families and communities. </a:t>
            </a:r>
          </a:p>
          <a:p>
            <a:r>
              <a:rPr lang="en-US" baseline="0" dirty="0" smtClean="0"/>
              <a:t>Our data from Hawaii, though sparse is clear, that action is needed now</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the question faced is the following:</a:t>
            </a:r>
            <a:endParaRPr lang="en-US" dirty="0" smtClean="0"/>
          </a:p>
          <a:p>
            <a:r>
              <a:rPr lang="en-US" dirty="0" smtClean="0"/>
              <a:t>The answer is YES</a:t>
            </a:r>
          </a:p>
          <a:p>
            <a:r>
              <a:rPr lang="en-US" dirty="0" smtClean="0"/>
              <a:t>The data supports that action is needed now. </a:t>
            </a:r>
          </a:p>
          <a:p>
            <a:r>
              <a:rPr lang="en-US" dirty="0" smtClean="0"/>
              <a:t>Action show be based on inferences from the best evidence that is now available </a:t>
            </a:r>
          </a:p>
          <a:p>
            <a:r>
              <a:rPr lang="en-US" dirty="0" smtClean="0"/>
              <a:t>The probability of harm from </a:t>
            </a:r>
            <a:r>
              <a:rPr lang="en-US" b="1" i="1" u="sng" dirty="0" smtClean="0"/>
              <a:t>INACTION</a:t>
            </a:r>
            <a:r>
              <a:rPr lang="en-US" b="1" dirty="0" smtClean="0"/>
              <a:t> </a:t>
            </a:r>
            <a:r>
              <a:rPr lang="en-US" dirty="0" smtClean="0"/>
              <a:t>is </a:t>
            </a:r>
            <a:r>
              <a:rPr lang="en-US" b="1" i="1" dirty="0" smtClean="0"/>
              <a:t>GREATER</a:t>
            </a:r>
            <a:r>
              <a:rPr lang="en-US" dirty="0" smtClean="0"/>
              <a:t> than the probability of harm from actions taken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887C4B4-B73F-0145-9D0D-4697D621C2B7}"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so a panel of experts was</a:t>
            </a:r>
            <a:r>
              <a:rPr lang="en-US" baseline="0" dirty="0" smtClean="0"/>
              <a:t> convened by a joint efforts sponsored by the AMA, the CDC, the Health and Human services Dept, AAP </a:t>
            </a:r>
          </a:p>
          <a:p>
            <a:r>
              <a:rPr lang="en-US" baseline="0" dirty="0" smtClean="0"/>
              <a:t>They poured over the available best research and reports and found  evidence to support the following targeted behaviors to prevent excess weight gain that that these behaviors were unlikely to cause harm</a:t>
            </a:r>
            <a:endParaRPr lang="en-US" dirty="0" smtClean="0"/>
          </a:p>
          <a:p>
            <a:endParaRPr lang="en-US" dirty="0"/>
          </a:p>
        </p:txBody>
      </p:sp>
      <p:sp>
        <p:nvSpPr>
          <p:cNvPr id="4" name="Slide Number Placeholder 3"/>
          <p:cNvSpPr>
            <a:spLocks noGrp="1"/>
          </p:cNvSpPr>
          <p:nvPr>
            <p:ph type="sldNum" sz="quarter" idx="10"/>
          </p:nvPr>
        </p:nvSpPr>
        <p:spPr/>
        <p:txBody>
          <a:bodyPr/>
          <a:lstStyle/>
          <a:p>
            <a:fld id="{6887C4B4-B73F-0145-9D0D-4697D621C2B7}" type="slidenum">
              <a:rPr lang="en-US" smtClean="0"/>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r>
              <a:rPr lang="en-US" dirty="0" smtClean="0"/>
              <a:t>This</a:t>
            </a:r>
            <a:r>
              <a:rPr lang="en-US" baseline="0" dirty="0" smtClean="0"/>
              <a:t> morning we’re going to talk about childhood obesity, an issue that has received a lot of attention lately….</a:t>
            </a:r>
          </a:p>
          <a:p>
            <a:r>
              <a:rPr lang="en-US" baseline="0" dirty="0" smtClean="0"/>
              <a:t>Most of you know the definitions in children, that as we talk about numbers we are talking about body mass index with overweight being a BMI percentile for age and sex from 85 up to the 95% and obesity defined as a BMI greater than or equal to the 95%</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community based in Maine initiative called “let’s go” really took off with this</a:t>
            </a:r>
            <a:endParaRPr lang="en-US" dirty="0"/>
          </a:p>
        </p:txBody>
      </p:sp>
      <p:sp>
        <p:nvSpPr>
          <p:cNvPr id="4" name="Slide Number Placeholder 3"/>
          <p:cNvSpPr>
            <a:spLocks noGrp="1"/>
          </p:cNvSpPr>
          <p:nvPr>
            <p:ph type="sldNum" sz="quarter" idx="10"/>
          </p:nvPr>
        </p:nvSpPr>
        <p:spPr/>
        <p:txBody>
          <a:bodyPr/>
          <a:lstStyle/>
          <a:p>
            <a:fld id="{6887C4B4-B73F-0145-9D0D-4697D621C2B7}"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Parents play key role in facilitating</a:t>
            </a:r>
            <a:r>
              <a:rPr lang="en-US" sz="1600" baseline="0" dirty="0" smtClean="0"/>
              <a:t> weight control and living healthy lifestyle</a:t>
            </a:r>
          </a:p>
          <a:p>
            <a:r>
              <a:rPr lang="en-US" sz="1600" baseline="0" dirty="0" smtClean="0"/>
              <a:t>5-2-1-almost none campaign  gives parents and families a clear direction for actionable </a:t>
            </a:r>
            <a:r>
              <a:rPr lang="en-US" sz="1600" baseline="0" dirty="0" err="1" smtClean="0"/>
              <a:t>behaviorsl</a:t>
            </a:r>
            <a:r>
              <a:rPr lang="en-US" sz="1600" baseline="0" dirty="0" smtClean="0"/>
              <a:t> so they are in a better position to partner with their children and health care team </a:t>
            </a:r>
            <a:endParaRPr lang="en-US" sz="1600" dirty="0"/>
          </a:p>
        </p:txBody>
      </p:sp>
      <p:sp>
        <p:nvSpPr>
          <p:cNvPr id="4" name="Slide Number Placeholder 3"/>
          <p:cNvSpPr>
            <a:spLocks noGrp="1"/>
          </p:cNvSpPr>
          <p:nvPr>
            <p:ph type="sldNum" sz="quarter" idx="10"/>
          </p:nvPr>
        </p:nvSpPr>
        <p:spPr/>
        <p:txBody>
          <a:bodyPr/>
          <a:lstStyle/>
          <a:p>
            <a:fld id="{6887C4B4-B73F-0145-9D0D-4697D621C2B7}" type="slidenum">
              <a:rPr lang="en-US" smtClean="0"/>
              <a:pPr/>
              <a:t>49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7CF1A-F184-BC4F-8EE2-7D0CB7C605BE}" type="slidenum">
              <a:rPr lang="en-US" smtClean="0"/>
              <a:pPr/>
              <a:t>51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r>
              <a:rPr lang="en-US" u="sng" dirty="0" smtClean="0"/>
              <a:t>Sec</a:t>
            </a:r>
            <a:r>
              <a:rPr lang="en-US" dirty="0" smtClean="0"/>
              <a:t>. </a:t>
            </a:r>
            <a:r>
              <a:rPr lang="en-US" u="sng" dirty="0" smtClean="0"/>
              <a:t>2</a:t>
            </a:r>
            <a:r>
              <a:rPr lang="en-US" dirty="0" smtClean="0"/>
              <a:t>.  </a:t>
            </a:r>
            <a:r>
              <a:rPr lang="en-US" u="sng" dirty="0" smtClean="0"/>
              <a:t>Mission and Functions of the Task Force</a:t>
            </a:r>
            <a:r>
              <a:rPr lang="en-US" dirty="0" smtClean="0"/>
              <a:t>.  The Task Force shall work across executive departments and agencies to develop a coordinated Federal response while also identifying nongovernmental actions that can be taken to solve the problem of childhood obesity within a generation. The functions of the Task Force are advisory only and shall include, but are not limited to, making recommendations to meet the following objectives:</a:t>
            </a:r>
          </a:p>
          <a:p>
            <a:r>
              <a:rPr lang="en-US" dirty="0" smtClean="0"/>
              <a:t>….</a:t>
            </a:r>
          </a:p>
          <a:p>
            <a:endParaRPr lang="en-US" dirty="0" smtClean="0"/>
          </a:p>
          <a:p>
            <a:r>
              <a:rPr lang="en-US" u="sng" dirty="0" smtClean="0"/>
              <a:t>Sec</a:t>
            </a:r>
            <a:r>
              <a:rPr lang="en-US" dirty="0" smtClean="0"/>
              <a:t>. </a:t>
            </a:r>
            <a:r>
              <a:rPr lang="en-US" u="sng" dirty="0" smtClean="0"/>
              <a:t>3</a:t>
            </a:r>
            <a:r>
              <a:rPr lang="en-US" dirty="0" smtClean="0"/>
              <a:t>. </a:t>
            </a:r>
            <a:r>
              <a:rPr lang="en-US" u="sng" dirty="0" smtClean="0"/>
              <a:t>Interagency Action Plan</a:t>
            </a:r>
            <a:r>
              <a:rPr lang="en-US" dirty="0" smtClean="0"/>
              <a:t>.  Within 90 days of the date of this memorandum, the Task Force shall develop and submit to the President a comprehensive interagency plan that:</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 White House and the </a:t>
            </a:r>
            <a:r>
              <a:rPr lang="en-US" dirty="0" err="1" smtClean="0"/>
              <a:t>Obamas</a:t>
            </a:r>
            <a:r>
              <a:rPr lang="en-US" baseline="0" dirty="0" smtClean="0"/>
              <a:t> have engaged the American Academy of Pediatrics in this effort.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r>
              <a:rPr lang="en-US" dirty="0" smtClean="0"/>
              <a:t>Handing families a list</a:t>
            </a:r>
            <a:r>
              <a:rPr lang="en-US" baseline="0" dirty="0" smtClean="0"/>
              <a:t> of recommended eating and activity habits as if it were an antibiotic prescription fits into traditional medical training but such an approach is rarely effective.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r>
              <a:rPr lang="en-US" dirty="0" smtClean="0"/>
              <a:t>So we begin with statistics,</a:t>
            </a:r>
            <a:r>
              <a:rPr lang="en-US" baseline="0" dirty="0" smtClean="0"/>
              <a:t> not to bore you but to ground you on where we are and drive home the point of the “awful reality” facing our children</a:t>
            </a:r>
          </a:p>
          <a:p>
            <a:r>
              <a:rPr lang="en-US" baseline="0" dirty="0" smtClean="0"/>
              <a:t>The latest national survey, the NHANES from 2007-2008 showed that  about a third of our children are overweight or obese with a BMI &gt; 85%. Of these 17% are obese and almost 12% have a BMI% &gt; 97%, a level that even most parents can no longer justify as being chubby. </a:t>
            </a:r>
          </a:p>
          <a:p>
            <a:endParaRPr lang="en-US" baseline="0" dirty="0" smtClean="0"/>
          </a:p>
          <a:p>
            <a:r>
              <a:rPr lang="en-US" baseline="0" dirty="0" smtClean="0"/>
              <a:t>The numbers show that this is starting earlier. </a:t>
            </a:r>
          </a:p>
          <a:p>
            <a:r>
              <a:rPr lang="en-US" baseline="0" dirty="0" smtClean="0"/>
              <a:t>Over 20% of children 2-5 years is now overweight or obese and when you look at these numbers by ethnic breakdown things get even more worrisome with whites doing much better than children of color. So 26-27% of Hispanic and Black American children, age 2-5 years are overweight or obese</a:t>
            </a:r>
          </a:p>
          <a:p>
            <a:endParaRPr lang="en-US" baseline="0"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are we doing in Hawaii. </a:t>
            </a:r>
          </a:p>
          <a:p>
            <a:r>
              <a:rPr lang="en-US" dirty="0" smtClean="0"/>
              <a:t>Well,</a:t>
            </a:r>
            <a:r>
              <a:rPr lang="en-US" baseline="0" dirty="0" smtClean="0"/>
              <a:t> it’s unclear</a:t>
            </a:r>
          </a:p>
          <a:p>
            <a:r>
              <a:rPr lang="en-US" baseline="0" dirty="0" smtClean="0"/>
              <a:t>Unlike many states, Hawaii has NO regular surveillance BMI screening.</a:t>
            </a:r>
          </a:p>
          <a:p>
            <a:r>
              <a:rPr lang="en-US" baseline="0" dirty="0" smtClean="0"/>
              <a:t>BMI is NOW collected at school entry on the Form 14 that we are all so used to filling out, but the data is not analyzed </a:t>
            </a:r>
          </a:p>
          <a:p>
            <a:r>
              <a:rPr lang="en-US" baseline="0" dirty="0" smtClean="0"/>
              <a:t>But a few years ago Ann Pobutsky, a DOH epidemiologist did get some funds to scan the forms into an electronic data base and analyze the data from 2002 to 2003.</a:t>
            </a:r>
          </a:p>
          <a:p>
            <a:endParaRPr lang="en-US" baseline="0" dirty="0" smtClean="0"/>
          </a:p>
          <a:p>
            <a:r>
              <a:rPr lang="en-US" baseline="0" dirty="0" smtClean="0"/>
              <a:t>She found that 28.5% of Hawaii’s children at school entry are OW or OB </a:t>
            </a:r>
          </a:p>
          <a:p>
            <a:r>
              <a:rPr lang="en-US" baseline="0" dirty="0" smtClean="0"/>
              <a:t>Now remember that </a:t>
            </a:r>
            <a:r>
              <a:rPr lang="en-US" baseline="0" dirty="0" err="1" smtClean="0"/>
              <a:t>Nhanes</a:t>
            </a:r>
            <a:r>
              <a:rPr lang="en-US" baseline="0" dirty="0" smtClean="0"/>
              <a:t> data we just saw….21% of 2-5 year olds are OW or OB</a:t>
            </a:r>
          </a:p>
          <a:p>
            <a:r>
              <a:rPr lang="en-US" baseline="0" dirty="0" smtClean="0"/>
              <a:t>So our children 8 years ago were more overweight and obese than children are now. And its frightening to think of what the number are now. I don’t think they are better. </a:t>
            </a:r>
          </a:p>
          <a:p>
            <a:endParaRPr lang="en-US" baseline="0" dirty="0" smtClean="0"/>
          </a:p>
        </p:txBody>
      </p:sp>
      <p:sp>
        <p:nvSpPr>
          <p:cNvPr id="4" name="Slide Number Placeholder 3"/>
          <p:cNvSpPr>
            <a:spLocks noGrp="1"/>
          </p:cNvSpPr>
          <p:nvPr>
            <p:ph type="sldNum" sz="quarter" idx="10"/>
          </p:nvPr>
        </p:nvSpPr>
        <p:spPr/>
        <p:txBody>
          <a:bodyPr/>
          <a:lstStyle/>
          <a:p>
            <a:fld id="{A327CF1A-F184-BC4F-8EE2-7D0CB7C605B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data from</a:t>
            </a:r>
            <a:r>
              <a:rPr lang="en-US" baseline="0" dirty="0" smtClean="0"/>
              <a:t> </a:t>
            </a:r>
            <a:r>
              <a:rPr lang="en-US" baseline="0" dirty="0" err="1" smtClean="0"/>
              <a:t>Pobusty’s</a:t>
            </a:r>
            <a:r>
              <a:rPr lang="en-US" baseline="0" dirty="0" smtClean="0"/>
              <a:t> study also showed large differences geographically</a:t>
            </a:r>
          </a:p>
          <a:p>
            <a:r>
              <a:rPr lang="en-US" baseline="0" dirty="0" smtClean="0"/>
              <a:t>Because this is school based data, it was reported by school complex. </a:t>
            </a:r>
            <a:endParaRPr lang="en-US" dirty="0"/>
          </a:p>
        </p:txBody>
      </p:sp>
      <p:sp>
        <p:nvSpPr>
          <p:cNvPr id="4" name="Slide Number Placeholder 3"/>
          <p:cNvSpPr>
            <a:spLocks noGrp="1"/>
          </p:cNvSpPr>
          <p:nvPr>
            <p:ph type="sldNum" sz="quarter" idx="10"/>
          </p:nvPr>
        </p:nvSpPr>
        <p:spPr/>
        <p:txBody>
          <a:bodyPr/>
          <a:lstStyle/>
          <a:p>
            <a:fld id="{A327CF1A-F184-BC4F-8EE2-7D0CB7C605B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now these are children</a:t>
            </a:r>
            <a:r>
              <a:rPr lang="en-US" baseline="0" dirty="0" smtClean="0"/>
              <a:t> entering kindergarten</a:t>
            </a:r>
            <a:endParaRPr lang="en-US" dirty="0"/>
          </a:p>
        </p:txBody>
      </p:sp>
      <p:sp>
        <p:nvSpPr>
          <p:cNvPr id="4" name="Slide Number Placeholder 3"/>
          <p:cNvSpPr>
            <a:spLocks noGrp="1"/>
          </p:cNvSpPr>
          <p:nvPr>
            <p:ph type="sldNum" sz="quarter" idx="10"/>
          </p:nvPr>
        </p:nvSpPr>
        <p:spPr/>
        <p:txBody>
          <a:bodyPr/>
          <a:lstStyle/>
          <a:p>
            <a:fld id="{A327CF1A-F184-BC4F-8EE2-7D0CB7C605B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might be touted as one of the healthiest states in the country BUT the numbers indicate that many of our children are not. </a:t>
            </a:r>
          </a:p>
        </p:txBody>
      </p:sp>
      <p:sp>
        <p:nvSpPr>
          <p:cNvPr id="4" name="Slide Number Placeholder 3"/>
          <p:cNvSpPr>
            <a:spLocks noGrp="1"/>
          </p:cNvSpPr>
          <p:nvPr>
            <p:ph type="sldNum" sz="quarter" idx="10"/>
          </p:nvPr>
        </p:nvSpPr>
        <p:spPr/>
        <p:txBody>
          <a:bodyPr/>
          <a:lstStyle/>
          <a:p>
            <a:fld id="{A327CF1A-F184-BC4F-8EE2-7D0CB7C605B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4D0D4A-7F51-034F-AE63-61524C9CE656}" type="datetimeFigureOut">
              <a:rPr lang="en-US" smtClean="0"/>
              <a:pPr/>
              <a:t>2/18/10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7C198-D10E-E44A-95B1-1F8275EB85B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D0D4A-7F51-034F-AE63-61524C9CE656}" type="datetimeFigureOut">
              <a:rPr lang="en-US" smtClean="0"/>
              <a:pPr/>
              <a:t>2/18/10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7C198-D10E-E44A-95B1-1F8275EB85B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D0D4A-7F51-034F-AE63-61524C9CE656}" type="datetimeFigureOut">
              <a:rPr lang="en-US" smtClean="0"/>
              <a:pPr/>
              <a:t>2/18/10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7C198-D10E-E44A-95B1-1F8275EB85B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D0D4A-7F51-034F-AE63-61524C9CE656}" type="datetimeFigureOut">
              <a:rPr lang="en-US" smtClean="0"/>
              <a:pPr/>
              <a:t>2/18/10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7C198-D10E-E44A-95B1-1F8275EB85B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4D0D4A-7F51-034F-AE63-61524C9CE656}" type="datetimeFigureOut">
              <a:rPr lang="en-US" smtClean="0"/>
              <a:pPr/>
              <a:t>2/18/10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7C198-D10E-E44A-95B1-1F8275EB85B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4D0D4A-7F51-034F-AE63-61524C9CE656}" type="datetimeFigureOut">
              <a:rPr lang="en-US" smtClean="0"/>
              <a:pPr/>
              <a:t>2/18/10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7C198-D10E-E44A-95B1-1F8275EB85B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4D0D4A-7F51-034F-AE63-61524C9CE656}" type="datetimeFigureOut">
              <a:rPr lang="en-US" smtClean="0"/>
              <a:pPr/>
              <a:t>2/18/10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07C198-D10E-E44A-95B1-1F8275EB85B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4D0D4A-7F51-034F-AE63-61524C9CE656}" type="datetimeFigureOut">
              <a:rPr lang="en-US" smtClean="0"/>
              <a:pPr/>
              <a:t>2/18/10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07C198-D10E-E44A-95B1-1F8275EB85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D0D4A-7F51-034F-AE63-61524C9CE656}" type="datetimeFigureOut">
              <a:rPr lang="en-US" smtClean="0"/>
              <a:pPr/>
              <a:t>2/18/10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07C198-D10E-E44A-95B1-1F8275EB85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D0D4A-7F51-034F-AE63-61524C9CE656}" type="datetimeFigureOut">
              <a:rPr lang="en-US" smtClean="0"/>
              <a:pPr/>
              <a:t>2/18/10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7C198-D10E-E44A-95B1-1F8275EB85B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D0D4A-7F51-034F-AE63-61524C9CE656}" type="datetimeFigureOut">
              <a:rPr lang="en-US" smtClean="0"/>
              <a:pPr/>
              <a:t>2/18/10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7C198-D10E-E44A-95B1-1F8275EB85B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D0D4A-7F51-034F-AE63-61524C9CE656}" type="datetimeFigureOut">
              <a:rPr lang="en-US" smtClean="0"/>
              <a:pPr/>
              <a:t>2/18/10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7C198-D10E-E44A-95B1-1F8275EB85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4" Type="http://schemas.openxmlformats.org/officeDocument/2006/relationships/oleObject" Target="???" TargetMode="External"/><Relationship Id="rId10" Type="http://schemas.openxmlformats.org/officeDocument/2006/relationships/image" Target="../media/image14.jpeg"/><Relationship Id="rId5" Type="http://schemas.openxmlformats.org/officeDocument/2006/relationships/image" Target="../media/image9.png"/><Relationship Id="rId7" Type="http://schemas.openxmlformats.org/officeDocument/2006/relationships/image" Target="../media/image11.jpeg"/><Relationship Id="rId11" Type="http://schemas.openxmlformats.org/officeDocument/2006/relationships/image" Target="../media/image15.jpeg"/><Relationship Id="rId1" Type="http://schemas.openxmlformats.org/officeDocument/2006/relationships/vmlDrawing" Target="../drawings/vmlDrawing5.vml"/><Relationship Id="rId2" Type="http://schemas.openxmlformats.org/officeDocument/2006/relationships/slideLayout" Target="../slideLayouts/slideLayout2.xml"/><Relationship Id="rId9" Type="http://schemas.openxmlformats.org/officeDocument/2006/relationships/image" Target="../media/image13.png"/><Relationship Id="rId3" Type="http://schemas.openxmlformats.org/officeDocument/2006/relationships/notesSlide" Target="../notesSlides/notesSlide10.xml"/><Relationship Id="rId6"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png"/><Relationship Id="rId5"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oleObject" Target="???" TargetMode="External"/><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 TargetMode="External"/><Relationship Id="rId1" Type="http://schemas.openxmlformats.org/officeDocument/2006/relationships/vmlDrawing" Target="../drawings/vmlDrawing7.vml"/></Relationships>
</file>

<file path=ppt/slides/_rels/slide16.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jpeg"/></Relationships>
</file>

<file path=ppt/slides/_rels/slide17.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jpeg"/><Relationship Id="rId5"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4" Type="http://schemas.openxmlformats.org/officeDocument/2006/relationships/oleObject" Target="???" TargetMode="External"/><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 Id="rId5" Type="http://schemas.openxmlformats.org/officeDocument/2006/relationships/image" Target="../media/image4.jpeg"/></Relationships>
</file>

<file path=ppt/slides/_rels/slide30.xml.rels><?xml version="1.0" encoding="UTF-8" standalone="yes"?>
<Relationships xmlns="http://schemas.openxmlformats.org/package/2006/relationships"><Relationship Id="rId4" Type="http://schemas.openxmlformats.org/officeDocument/2006/relationships/oleObject" Target="???" TargetMode="External"/><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png"/><Relationship Id="rId5" Type="http://schemas.openxmlformats.org/officeDocument/2006/relationships/image" Target="../media/image2.gif"/></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 TargetMode="External"/><Relationship Id="rId1" Type="http://schemas.openxmlformats.org/officeDocument/2006/relationships/vmlDrawing" Target="../drawings/vmlDrawing10.v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 TargetMode="External"/><Relationship Id="rId1" Type="http://schemas.openxmlformats.org/officeDocument/2006/relationships/vmlDrawing" Target="../drawings/vmlDrawing11.v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image" Target="../media/image25.png"/><Relationship Id="rId1" Type="http://schemas.openxmlformats.org/officeDocument/2006/relationships/vmlDrawing" Target="../drawings/vmlDrawing12.vml"/><Relationship Id="rId2" Type="http://schemas.openxmlformats.org/officeDocument/2006/relationships/slideLayout" Target="../slideLayouts/slideLayout7.xml"/><Relationship Id="rId3" Type="http://schemas.openxmlformats.org/officeDocument/2006/relationships/oleObject" Target="???" TargetMode="External"/><Relationship Id="rId5"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df"/><Relationship Id="rId3"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4" Type="http://schemas.openxmlformats.org/officeDocument/2006/relationships/oleObject" Target="???" TargetMode="External"/><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notesSlide" Target="../notesSlides/notesSlide31.xml"/><Relationship Id="rId5" Type="http://schemas.openxmlformats.org/officeDocument/2006/relationships/image" Target="../media/image25.png"/></Relationships>
</file>

<file path=ppt/slides/_rels/slide5.xml.rels><?xml version="1.0" encoding="UTF-8" standalone="yes"?>
<Relationships xmlns="http://schemas.openxmlformats.org/package/2006/relationships"><Relationship Id="rId4" Type="http://schemas.openxmlformats.org/officeDocument/2006/relationships/oleObject" Target="???" TargetMode="External"/><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5.xml"/><Relationship Id="rId5" Type="http://schemas.openxmlformats.org/officeDocument/2006/relationships/image" Target="../media/image2.gif"/></Relationships>
</file>

<file path=ppt/slides/_rels/slide50.xml.rels><?xml version="1.0" encoding="UTF-8" standalone="yes"?>
<Relationships xmlns="http://schemas.openxmlformats.org/package/2006/relationships"><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51.xml.rels><?xml version="1.0" encoding="UTF-8" standalone="yes"?>
<Relationships xmlns="http://schemas.openxmlformats.org/package/2006/relationships"><Relationship Id="rId8" Type="http://schemas.openxmlformats.org/officeDocument/2006/relationships/image" Target="../media/image13.png"/><Relationship Id="rId4" Type="http://schemas.openxmlformats.org/officeDocument/2006/relationships/oleObject" Target="???" TargetMode="External"/><Relationship Id="rId10" Type="http://schemas.openxmlformats.org/officeDocument/2006/relationships/image" Target="../media/image48.jpeg"/><Relationship Id="rId5" Type="http://schemas.openxmlformats.org/officeDocument/2006/relationships/image" Target="../media/image25.png"/><Relationship Id="rId7" Type="http://schemas.openxmlformats.org/officeDocument/2006/relationships/image" Target="../media/image10.png"/><Relationship Id="rId11" Type="http://schemas.openxmlformats.org/officeDocument/2006/relationships/image" Target="../media/image11.jpeg"/><Relationship Id="rId12" Type="http://schemas.openxmlformats.org/officeDocument/2006/relationships/image" Target="../media/image12.jpeg"/><Relationship Id="rId1" Type="http://schemas.openxmlformats.org/officeDocument/2006/relationships/vmlDrawing" Target="../drawings/vmlDrawing14.vml"/><Relationship Id="rId2" Type="http://schemas.openxmlformats.org/officeDocument/2006/relationships/slideLayout" Target="../slideLayouts/slideLayout2.xml"/><Relationship Id="rId9" Type="http://schemas.openxmlformats.org/officeDocument/2006/relationships/image" Target="../media/image47.jpeg"/><Relationship Id="rId3" Type="http://schemas.openxmlformats.org/officeDocument/2006/relationships/notesSlide" Target="../notesSlides/notesSlide32.xml"/><Relationship Id="rId6" Type="http://schemas.openxmlformats.org/officeDocument/2006/relationships/image" Target="../media/image9.png"/></Relationships>
</file>

<file path=ppt/slides/_rels/slide52.xml.rels><?xml version="1.0" encoding="UTF-8" standalone="yes"?>
<Relationships xmlns="http://schemas.openxmlformats.org/package/2006/relationships"><Relationship Id="rId6" Type="http://schemas.openxmlformats.org/officeDocument/2006/relationships/image" Target="../media/image50.jpeg"/><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jpeg"/><Relationship Id="rId5" Type="http://schemas.openxmlformats.org/officeDocument/2006/relationships/image" Target="../media/image49.gif"/></Relationships>
</file>

<file path=ppt/slides/_rels/slide53.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jpeg"/></Relationships>
</file>

<file path=ppt/slides/_rels/slide54.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jpeg"/></Relationships>
</file>

<file path=ppt/slides/_rels/slide55.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gif"/><Relationship Id="rId5" Type="http://schemas.openxmlformats.org/officeDocument/2006/relationships/image" Target="../media/image51.jpeg"/></Relationships>
</file>

<file path=ppt/slides/_rels/slide56.xml.rels><?xml version="1.0" encoding="UTF-8" standalone="yes"?>
<Relationships xmlns="http://schemas.openxmlformats.org/package/2006/relationships"><Relationship Id="rId2" Type="http://schemas.openxmlformats.org/officeDocument/2006/relationships/image" Target="../media/image52.pdf"/><Relationship Id="rId3"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jpeg"/></Relationships>
</file>

<file path=ppt/slides/_rels/slide58.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jpeg"/></Relationships>
</file>

<file path=ppt/slides/_rels/slide59.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4" Type="http://schemas.openxmlformats.org/officeDocument/2006/relationships/oleObject" Target="???" TargetMode="External"/><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jpeg"/></Relationships>
</file>

<file path=ppt/slides/_rels/slide61.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gif"/></Relationships>
</file>

<file path=ppt/slides/_rels/slide62.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jpeg"/></Relationships>
</file>

<file path=ppt/slides/_rels/slide63.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jpeg"/><Relationship Id="rId5" Type="http://schemas.openxmlformats.org/officeDocument/2006/relationships/image" Target="../media/image49.gif"/></Relationships>
</file>

<file path=ppt/slides/_rels/slide64.xml.rels><?xml version="1.0" encoding="UTF-8" standalone="yes"?>
<Relationships xmlns="http://schemas.openxmlformats.org/package/2006/relationships"><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4" Type="http://schemas.openxmlformats.org/officeDocument/2006/relationships/package" Target="../embeddings/Microsoft_Word_Document1.docx"/><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4" Type="http://schemas.openxmlformats.org/officeDocument/2006/relationships/oleObject" Target="???" TargetMode="External"/><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gif"/><Relationship Id="rId5"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533400" y="1752600"/>
            <a:ext cx="8153400" cy="2057400"/>
          </a:xfrm>
        </p:spPr>
        <p:txBody>
          <a:bodyPr>
            <a:normAutofit fontScale="90000"/>
          </a:bodyPr>
          <a:lstStyle/>
          <a:p>
            <a:r>
              <a:rPr lang="en-US" sz="3556" b="1" dirty="0" smtClean="0"/>
              <a:t>An epidemic of poor nutrition and physical inactivity:  </a:t>
            </a:r>
            <a:r>
              <a:rPr lang="en-US" sz="4000" dirty="0" smtClean="0"/>
              <a:t/>
            </a:r>
            <a:br>
              <a:rPr lang="en-US" sz="4000" dirty="0" smtClean="0"/>
            </a:br>
            <a:r>
              <a:rPr lang="en-US" sz="4000" dirty="0" smtClean="0"/>
              <a:t>Local strategies and efforts to turn the tide</a:t>
            </a:r>
            <a:br>
              <a:rPr lang="en-US" sz="4000" dirty="0" smtClean="0"/>
            </a:br>
            <a:endParaRPr lang="en-US" dirty="0"/>
          </a:p>
        </p:txBody>
      </p:sp>
      <p:sp>
        <p:nvSpPr>
          <p:cNvPr id="15362" name="Subtitle 2"/>
          <p:cNvSpPr>
            <a:spLocks noGrp="1"/>
          </p:cNvSpPr>
          <p:nvPr>
            <p:ph type="subTitle" idx="1"/>
          </p:nvPr>
        </p:nvSpPr>
        <p:spPr>
          <a:xfrm>
            <a:off x="698500" y="4343400"/>
            <a:ext cx="7666038" cy="1279525"/>
          </a:xfrm>
        </p:spPr>
        <p:txBody>
          <a:bodyPr>
            <a:normAutofit fontScale="92500" lnSpcReduction="10000"/>
          </a:bodyPr>
          <a:lstStyle/>
          <a:p>
            <a:pPr eaLnBrk="1" hangingPunct="1"/>
            <a:r>
              <a:rPr lang="en-US" sz="2800">
                <a:solidFill>
                  <a:srgbClr val="333333"/>
                </a:solidFill>
              </a:rPr>
              <a:t>May Okihiro, MD, MS</a:t>
            </a:r>
          </a:p>
          <a:p>
            <a:pPr eaLnBrk="1" hangingPunct="1"/>
            <a:r>
              <a:rPr lang="en-US" sz="2800">
                <a:solidFill>
                  <a:srgbClr val="333333"/>
                </a:solidFill>
              </a:rPr>
              <a:t>UH JABSOM Department of Pediatrics</a:t>
            </a:r>
          </a:p>
          <a:p>
            <a:pPr eaLnBrk="1" hangingPunct="1"/>
            <a:r>
              <a:rPr lang="en-US" sz="2400">
                <a:solidFill>
                  <a:srgbClr val="333333"/>
                </a:solidFill>
              </a:rPr>
              <a:t>Waianae Coast Comprehensive Health Center</a:t>
            </a:r>
            <a:endParaRPr lang="en-US">
              <a:solidFill>
                <a:srgbClr val="898989"/>
              </a:solidFill>
            </a:endParaRPr>
          </a:p>
        </p:txBody>
      </p:sp>
      <p:sp>
        <p:nvSpPr>
          <p:cNvPr id="5" name="Footer Placeholder 4"/>
          <p:cNvSpPr>
            <a:spLocks noGrp="1"/>
          </p:cNvSpPr>
          <p:nvPr>
            <p:ph type="ftr" sz="quarter" idx="11"/>
          </p:nvPr>
        </p:nvSpPr>
        <p:spPr>
          <a:xfrm>
            <a:off x="3657600" y="6324600"/>
            <a:ext cx="4114800" cy="396875"/>
          </a:xfrm>
        </p:spPr>
        <p:txBody>
          <a:bodyPr anchor="b"/>
          <a:lstStyle/>
          <a:p>
            <a:pPr algn="r">
              <a:defRPr/>
            </a:pPr>
            <a:r>
              <a:rPr lang="en-US" dirty="0"/>
              <a:t>Funding for this project was provided by the HMSA Foundation.  </a:t>
            </a:r>
          </a:p>
        </p:txBody>
      </p:sp>
      <p:pic>
        <p:nvPicPr>
          <p:cNvPr id="15364" name="Picture 5" descr="HICORE Logo.JPG"/>
          <p:cNvPicPr>
            <a:picLocks noChangeAspect="1"/>
          </p:cNvPicPr>
          <p:nvPr/>
        </p:nvPicPr>
        <p:blipFill>
          <a:blip r:embed="rId3"/>
          <a:srcRect/>
          <a:stretch>
            <a:fillRect/>
          </a:stretch>
        </p:blipFill>
        <p:spPr bwMode="auto">
          <a:xfrm>
            <a:off x="304800" y="304800"/>
            <a:ext cx="3048000" cy="889000"/>
          </a:xfrm>
          <a:prstGeom prst="rect">
            <a:avLst/>
          </a:prstGeom>
          <a:noFill/>
          <a:ln w="9525">
            <a:noFill/>
            <a:miter lim="800000"/>
            <a:headEnd/>
            <a:tailEnd/>
          </a:ln>
        </p:spPr>
      </p:pic>
      <p:pic>
        <p:nvPicPr>
          <p:cNvPr id="15365" name="Picture 6" descr="Foundation_logo.gif"/>
          <p:cNvPicPr>
            <a:picLocks noChangeAspect="1"/>
          </p:cNvPicPr>
          <p:nvPr/>
        </p:nvPicPr>
        <p:blipFill>
          <a:blip r:embed="rId4"/>
          <a:srcRect/>
          <a:stretch>
            <a:fillRect/>
          </a:stretch>
        </p:blipFill>
        <p:spPr bwMode="auto">
          <a:xfrm>
            <a:off x="7924800" y="6450013"/>
            <a:ext cx="990600" cy="233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current social norm in Hawaii?</a:t>
            </a:r>
            <a:endParaRPr lang="en-US" dirty="0"/>
          </a:p>
        </p:txBody>
      </p:sp>
      <p:graphicFrame>
        <p:nvGraphicFramePr>
          <p:cNvPr id="5123" name="Object 3"/>
          <p:cNvGraphicFramePr>
            <a:graphicFrameLocks noChangeAspect="1"/>
          </p:cNvGraphicFramePr>
          <p:nvPr/>
        </p:nvGraphicFramePr>
        <p:xfrm>
          <a:off x="7337041" y="6210300"/>
          <a:ext cx="1743126" cy="493886"/>
        </p:xfrm>
        <a:graphic>
          <a:graphicData uri="http://schemas.openxmlformats.org/presentationml/2006/ole">
            <p:oleObj spid="_x0000_s75778" name="Document" r:id="rId4" imgW="2286000" imgH="647700" progId="Word.Document.12">
              <p:link updateAutomatic="1"/>
            </p:oleObj>
          </a:graphicData>
        </a:graphic>
      </p:graphicFrame>
      <p:pic>
        <p:nvPicPr>
          <p:cNvPr id="9" name="Picture 8" descr="Picture 28.png"/>
          <p:cNvPicPr>
            <a:picLocks noChangeAspect="1"/>
          </p:cNvPicPr>
          <p:nvPr/>
        </p:nvPicPr>
        <p:blipFill>
          <a:blip r:embed="rId5"/>
          <a:stretch>
            <a:fillRect/>
          </a:stretch>
        </p:blipFill>
        <p:spPr>
          <a:xfrm>
            <a:off x="6114950" y="1524746"/>
            <a:ext cx="3029050" cy="2214059"/>
          </a:xfrm>
          <a:prstGeom prst="rect">
            <a:avLst/>
          </a:prstGeom>
        </p:spPr>
      </p:pic>
      <p:pic>
        <p:nvPicPr>
          <p:cNvPr id="11" name="Picture 10" descr="Picture 29.png"/>
          <p:cNvPicPr>
            <a:picLocks noChangeAspect="1"/>
          </p:cNvPicPr>
          <p:nvPr/>
        </p:nvPicPr>
        <p:blipFill>
          <a:blip r:embed="rId6"/>
          <a:stretch>
            <a:fillRect/>
          </a:stretch>
        </p:blipFill>
        <p:spPr>
          <a:xfrm>
            <a:off x="264303" y="1553826"/>
            <a:ext cx="2893460" cy="2184979"/>
          </a:xfrm>
          <a:prstGeom prst="rect">
            <a:avLst/>
          </a:prstGeom>
        </p:spPr>
      </p:pic>
      <p:pic>
        <p:nvPicPr>
          <p:cNvPr id="15" name="Picture 14" descr="doritos_chili.jpg"/>
          <p:cNvPicPr>
            <a:picLocks noChangeAspect="1"/>
          </p:cNvPicPr>
          <p:nvPr/>
        </p:nvPicPr>
        <p:blipFill>
          <a:blip r:embed="rId7"/>
          <a:stretch>
            <a:fillRect/>
          </a:stretch>
        </p:blipFill>
        <p:spPr>
          <a:xfrm>
            <a:off x="1777246" y="4085680"/>
            <a:ext cx="1653812" cy="2361717"/>
          </a:xfrm>
          <a:prstGeom prst="rect">
            <a:avLst/>
          </a:prstGeom>
        </p:spPr>
      </p:pic>
      <p:pic>
        <p:nvPicPr>
          <p:cNvPr id="16" name="Picture 15" descr="Coke-20-oz-Bottles1.jpg"/>
          <p:cNvPicPr>
            <a:picLocks noChangeAspect="1"/>
          </p:cNvPicPr>
          <p:nvPr/>
        </p:nvPicPr>
        <p:blipFill>
          <a:blip r:embed="rId8"/>
          <a:stretch>
            <a:fillRect/>
          </a:stretch>
        </p:blipFill>
        <p:spPr>
          <a:xfrm>
            <a:off x="264303" y="3903157"/>
            <a:ext cx="1802000" cy="2307143"/>
          </a:xfrm>
          <a:prstGeom prst="rect">
            <a:avLst/>
          </a:prstGeom>
        </p:spPr>
      </p:pic>
      <p:pic>
        <p:nvPicPr>
          <p:cNvPr id="17" name="Picture 16" descr="Picture 31.png"/>
          <p:cNvPicPr>
            <a:picLocks noChangeAspect="1"/>
          </p:cNvPicPr>
          <p:nvPr/>
        </p:nvPicPr>
        <p:blipFill>
          <a:blip r:embed="rId9"/>
          <a:stretch>
            <a:fillRect/>
          </a:stretch>
        </p:blipFill>
        <p:spPr>
          <a:xfrm>
            <a:off x="3431058" y="3903157"/>
            <a:ext cx="1946179" cy="1663188"/>
          </a:xfrm>
          <a:prstGeom prst="rect">
            <a:avLst/>
          </a:prstGeom>
        </p:spPr>
      </p:pic>
      <p:pic>
        <p:nvPicPr>
          <p:cNvPr id="18" name="Picture 17" descr="15446_school_lunch.jpg"/>
          <p:cNvPicPr>
            <a:picLocks noChangeAspect="1"/>
          </p:cNvPicPr>
          <p:nvPr/>
        </p:nvPicPr>
        <p:blipFill>
          <a:blip r:embed="rId10"/>
          <a:stretch>
            <a:fillRect/>
          </a:stretch>
        </p:blipFill>
        <p:spPr>
          <a:xfrm>
            <a:off x="3153013" y="1619520"/>
            <a:ext cx="2875466" cy="1912185"/>
          </a:xfrm>
          <a:prstGeom prst="rect">
            <a:avLst/>
          </a:prstGeom>
        </p:spPr>
      </p:pic>
      <p:pic>
        <p:nvPicPr>
          <p:cNvPr id="12" name="Picture 11" descr="manapua truck"/>
          <p:cNvPicPr>
            <a:picLocks noChangeAspect="1"/>
          </p:cNvPicPr>
          <p:nvPr/>
        </p:nvPicPr>
        <p:blipFill>
          <a:blip r:embed="rId11"/>
          <a:stretch>
            <a:fillRect/>
          </a:stretch>
        </p:blipFill>
        <p:spPr>
          <a:xfrm>
            <a:off x="5642640" y="4085680"/>
            <a:ext cx="3388802" cy="212462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Honolulu Traffic.png"/>
          <p:cNvPicPr>
            <a:picLocks noChangeAspect="1"/>
          </p:cNvPicPr>
          <p:nvPr/>
        </p:nvPicPr>
        <p:blipFill>
          <a:blip r:embed="rId3"/>
          <a:stretch>
            <a:fillRect/>
          </a:stretch>
        </p:blipFill>
        <p:spPr>
          <a:xfrm>
            <a:off x="890968" y="961002"/>
            <a:ext cx="3314700" cy="5029200"/>
          </a:xfrm>
          <a:prstGeom prst="rect">
            <a:avLst/>
          </a:prstGeom>
          <a:ln>
            <a:solidFill>
              <a:schemeClr val="tx1"/>
            </a:solidFill>
          </a:ln>
        </p:spPr>
      </p:pic>
      <p:pic>
        <p:nvPicPr>
          <p:cNvPr id="9" name="Picture 8" descr="honolulu_biker.jpg"/>
          <p:cNvPicPr>
            <a:picLocks noChangeAspect="1"/>
          </p:cNvPicPr>
          <p:nvPr/>
        </p:nvPicPr>
        <p:blipFill>
          <a:blip r:embed="rId4"/>
          <a:srcRect b="13009"/>
          <a:stretch>
            <a:fillRect/>
          </a:stretch>
        </p:blipFill>
        <p:spPr>
          <a:xfrm>
            <a:off x="4480469" y="423302"/>
            <a:ext cx="3877010" cy="2529484"/>
          </a:xfrm>
          <a:prstGeom prst="rect">
            <a:avLst/>
          </a:prstGeom>
          <a:ln>
            <a:solidFill>
              <a:schemeClr val="tx1"/>
            </a:solidFill>
          </a:ln>
        </p:spPr>
      </p:pic>
      <p:pic>
        <p:nvPicPr>
          <p:cNvPr id="10" name="Picture 9" descr="mvf_honolulu_luau.jpg"/>
          <p:cNvPicPr>
            <a:picLocks noChangeAspect="1"/>
          </p:cNvPicPr>
          <p:nvPr/>
        </p:nvPicPr>
        <p:blipFill>
          <a:blip r:embed="rId5"/>
          <a:stretch>
            <a:fillRect/>
          </a:stretch>
        </p:blipFill>
        <p:spPr>
          <a:xfrm>
            <a:off x="4759241" y="3107653"/>
            <a:ext cx="3266532" cy="349518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304800"/>
            <a:ext cx="8229600" cy="1143000"/>
          </a:xfrm>
        </p:spPr>
        <p:txBody>
          <a:bodyPr/>
          <a:lstStyle/>
          <a:p>
            <a:pPr eaLnBrk="1" hangingPunct="1"/>
            <a:r>
              <a:rPr lang="en-US" sz="4000">
                <a:ea typeface="ＭＳ Ｐゴシック" pitchFamily="27" charset="-128"/>
                <a:cs typeface="ＭＳ Ｐゴシック" pitchFamily="27" charset="-128"/>
              </a:rPr>
              <a:t>Childhood Obesity Initiative</a:t>
            </a:r>
          </a:p>
        </p:txBody>
      </p:sp>
      <p:sp>
        <p:nvSpPr>
          <p:cNvPr id="29699" name="Rectangle 6"/>
          <p:cNvSpPr>
            <a:spLocks noGrp="1" noChangeArrowheads="1"/>
          </p:cNvSpPr>
          <p:nvPr>
            <p:ph idx="1"/>
          </p:nvPr>
        </p:nvSpPr>
        <p:spPr>
          <a:xfrm>
            <a:off x="304800" y="1447800"/>
            <a:ext cx="8534400" cy="4953000"/>
          </a:xfrm>
        </p:spPr>
        <p:txBody>
          <a:bodyPr/>
          <a:lstStyle/>
          <a:p>
            <a:pPr eaLnBrk="1" hangingPunct="1">
              <a:lnSpc>
                <a:spcPct val="90000"/>
              </a:lnSpc>
            </a:pPr>
            <a:r>
              <a:rPr lang="en-US" sz="2800" dirty="0">
                <a:ea typeface="ＭＳ Ｐゴシック" pitchFamily="27" charset="-128"/>
                <a:cs typeface="ＭＳ Ｐゴシック" pitchFamily="27" charset="-128"/>
              </a:rPr>
              <a:t>Initial Meetings - February and May 2008</a:t>
            </a:r>
          </a:p>
          <a:p>
            <a:pPr lvl="1" eaLnBrk="1" hangingPunct="1">
              <a:lnSpc>
                <a:spcPct val="90000"/>
              </a:lnSpc>
            </a:pPr>
            <a:r>
              <a:rPr lang="en-US" sz="2400" dirty="0"/>
              <a:t>Organized by Dr. Rudoy, JABSOM Department of Pediatrics and funded by HMSA Foundation</a:t>
            </a:r>
          </a:p>
          <a:p>
            <a:pPr eaLnBrk="1" hangingPunct="1">
              <a:lnSpc>
                <a:spcPct val="90000"/>
              </a:lnSpc>
            </a:pPr>
            <a:r>
              <a:rPr lang="en-US" dirty="0">
                <a:ea typeface="ＭＳ Ｐゴシック" pitchFamily="27" charset="-128"/>
                <a:cs typeface="ＭＳ Ｐゴシック" pitchFamily="27" charset="-128"/>
              </a:rPr>
              <a:t>Initial representatives:</a:t>
            </a:r>
          </a:p>
          <a:p>
            <a:pPr lvl="1" eaLnBrk="1" hangingPunct="1">
              <a:lnSpc>
                <a:spcPct val="90000"/>
              </a:lnSpc>
            </a:pPr>
            <a:r>
              <a:rPr lang="en-US" dirty="0"/>
              <a:t>AAP-Hawaii</a:t>
            </a:r>
          </a:p>
          <a:p>
            <a:pPr lvl="1" eaLnBrk="1" hangingPunct="1">
              <a:lnSpc>
                <a:spcPct val="90000"/>
              </a:lnSpc>
            </a:pPr>
            <a:r>
              <a:rPr lang="en-US" dirty="0"/>
              <a:t>Hawaii Medical Association</a:t>
            </a:r>
          </a:p>
          <a:p>
            <a:pPr lvl="1" eaLnBrk="1" hangingPunct="1">
              <a:lnSpc>
                <a:spcPct val="90000"/>
              </a:lnSpc>
            </a:pPr>
            <a:r>
              <a:rPr lang="en-US" dirty="0"/>
              <a:t>UH JABSOM, Dept of Pediatrics, Native </a:t>
            </a:r>
            <a:r>
              <a:rPr lang="en-US" dirty="0" err="1"/>
              <a:t>Hwn</a:t>
            </a:r>
            <a:r>
              <a:rPr lang="en-US" dirty="0"/>
              <a:t> Health, Complementary and Alternative Medicine, Office of Public Health Sciences</a:t>
            </a:r>
            <a:endParaRPr lang="en-US" dirty="0" smtClean="0"/>
          </a:p>
          <a:p>
            <a:pPr lvl="1" eaLnBrk="1" hangingPunct="1">
              <a:lnSpc>
                <a:spcPct val="90000"/>
              </a:lnSpc>
            </a:pPr>
            <a:r>
              <a:rPr lang="en-US" dirty="0" smtClean="0"/>
              <a:t>Hawaii Department </a:t>
            </a:r>
            <a:r>
              <a:rPr lang="en-US" dirty="0"/>
              <a:t>of Health</a:t>
            </a:r>
          </a:p>
          <a:p>
            <a:pPr lvl="1" eaLnBrk="1" hangingPunct="1">
              <a:lnSpc>
                <a:spcPct val="90000"/>
              </a:lnSpc>
            </a:pPr>
            <a:r>
              <a:rPr lang="en-US" dirty="0"/>
              <a:t>Community Health </a:t>
            </a:r>
            <a:r>
              <a:rPr lang="en-US" dirty="0" smtClean="0"/>
              <a:t>Centers</a:t>
            </a:r>
          </a:p>
          <a:p>
            <a:pPr lvl="1" eaLnBrk="1" hangingPunct="1">
              <a:lnSpc>
                <a:spcPct val="90000"/>
              </a:lnSpc>
            </a:pPr>
            <a:endParaRPr lang="en-US" dirty="0"/>
          </a:p>
        </p:txBody>
      </p:sp>
      <p:pic>
        <p:nvPicPr>
          <p:cNvPr id="29701" name="Picture 5" descr="HICORE Logo.JPG"/>
          <p:cNvPicPr>
            <a:picLocks noChangeAspect="1"/>
          </p:cNvPicPr>
          <p:nvPr/>
        </p:nvPicPr>
        <p:blipFill>
          <a:blip r:embed="rId3"/>
          <a:srcRect/>
          <a:stretch>
            <a:fillRect/>
          </a:stretch>
        </p:blipFill>
        <p:spPr bwMode="auto">
          <a:xfrm>
            <a:off x="239713" y="152400"/>
            <a:ext cx="1360487" cy="39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a:xfrm>
            <a:off x="205732" y="0"/>
            <a:ext cx="5087666" cy="1143000"/>
          </a:xfrm>
        </p:spPr>
        <p:txBody>
          <a:bodyPr/>
          <a:lstStyle/>
          <a:p>
            <a:r>
              <a:rPr lang="en-US" dirty="0" smtClean="0">
                <a:ea typeface="ＭＳ Ｐゴシック" pitchFamily="27" charset="-128"/>
                <a:cs typeface="ＭＳ Ｐゴシック" pitchFamily="27" charset="-128"/>
              </a:rPr>
              <a:t>Recognized:</a:t>
            </a:r>
          </a:p>
        </p:txBody>
      </p:sp>
      <p:sp>
        <p:nvSpPr>
          <p:cNvPr id="31747" name="Content Placeholder 2"/>
          <p:cNvSpPr>
            <a:spLocks noGrp="1"/>
          </p:cNvSpPr>
          <p:nvPr>
            <p:ph idx="1"/>
          </p:nvPr>
        </p:nvSpPr>
        <p:spPr>
          <a:xfrm>
            <a:off x="457201" y="1143000"/>
            <a:ext cx="7841238" cy="5561013"/>
          </a:xfrm>
        </p:spPr>
        <p:txBody>
          <a:bodyPr>
            <a:normAutofit/>
          </a:bodyPr>
          <a:lstStyle/>
          <a:p>
            <a:pPr eaLnBrk="1" hangingPunct="1">
              <a:lnSpc>
                <a:spcPct val="90000"/>
              </a:lnSpc>
            </a:pPr>
            <a:r>
              <a:rPr lang="en-US" dirty="0" smtClean="0">
                <a:ea typeface="ＭＳ Ｐゴシック" pitchFamily="27" charset="-128"/>
                <a:cs typeface="ＭＳ Ｐゴシック" pitchFamily="27" charset="-128"/>
              </a:rPr>
              <a:t>The extent and severity of childhood obesity is worsening</a:t>
            </a:r>
          </a:p>
          <a:p>
            <a:pPr lvl="1" eaLnBrk="1" hangingPunct="1">
              <a:lnSpc>
                <a:spcPct val="90000"/>
              </a:lnSpc>
            </a:pPr>
            <a:r>
              <a:rPr lang="en-US" dirty="0" smtClean="0">
                <a:ea typeface="ＭＳ Ｐゴシック" pitchFamily="27" charset="-128"/>
                <a:cs typeface="ＭＳ Ｐゴシック" pitchFamily="27" charset="-128"/>
              </a:rPr>
              <a:t>Especially from low-income communities</a:t>
            </a:r>
          </a:p>
          <a:p>
            <a:pPr eaLnBrk="1" hangingPunct="1">
              <a:lnSpc>
                <a:spcPct val="90000"/>
              </a:lnSpc>
            </a:pPr>
            <a:r>
              <a:rPr lang="en-US" dirty="0" smtClean="0">
                <a:ea typeface="ＭＳ Ｐゴシック" pitchFamily="27" charset="-128"/>
                <a:cs typeface="ＭＳ Ｐゴシック" pitchFamily="27" charset="-128"/>
              </a:rPr>
              <a:t>Childhood obesity (CO) is a </a:t>
            </a:r>
            <a:r>
              <a:rPr lang="en-US" b="1" i="1" u="sng" dirty="0" smtClean="0">
                <a:ea typeface="ＭＳ Ｐゴシック" pitchFamily="27" charset="-128"/>
                <a:cs typeface="ＭＳ Ｐゴシック" pitchFamily="27" charset="-128"/>
              </a:rPr>
              <a:t>super-duper complex</a:t>
            </a:r>
            <a:r>
              <a:rPr lang="en-US" dirty="0" smtClean="0">
                <a:ea typeface="ＭＳ Ｐゴシック" pitchFamily="27" charset="-128"/>
                <a:cs typeface="ＭＳ Ｐゴシック" pitchFamily="27" charset="-128"/>
              </a:rPr>
              <a:t> problem</a:t>
            </a:r>
          </a:p>
          <a:p>
            <a:pPr lvl="1">
              <a:lnSpc>
                <a:spcPct val="90000"/>
              </a:lnSpc>
            </a:pPr>
            <a:r>
              <a:rPr lang="en-US" dirty="0" smtClean="0">
                <a:ea typeface="ＭＳ Ｐゴシック" pitchFamily="27" charset="-128"/>
                <a:cs typeface="ＭＳ Ｐゴシック" pitchFamily="27" charset="-128"/>
              </a:rPr>
              <a:t>Out: The moral model (obesity is a sign of gluttony, weakness, laziness etc.)</a:t>
            </a:r>
          </a:p>
          <a:p>
            <a:pPr lvl="1">
              <a:lnSpc>
                <a:spcPct val="90000"/>
              </a:lnSpc>
            </a:pPr>
            <a:r>
              <a:rPr lang="en-US" dirty="0" smtClean="0">
                <a:ea typeface="ＭＳ Ｐゴシック" pitchFamily="27" charset="-128"/>
                <a:cs typeface="ＭＳ Ｐゴシック" pitchFamily="27" charset="-128"/>
              </a:rPr>
              <a:t>In: Socio-ecologic model</a:t>
            </a:r>
          </a:p>
          <a:p>
            <a:pPr>
              <a:lnSpc>
                <a:spcPct val="90000"/>
              </a:lnSpc>
            </a:pPr>
            <a:r>
              <a:rPr lang="en-US" dirty="0" smtClean="0">
                <a:ea typeface="ＭＳ Ｐゴシック" pitchFamily="27" charset="-128"/>
                <a:cs typeface="ＭＳ Ｐゴシック" pitchFamily="27" charset="-128"/>
              </a:rPr>
              <a:t>CO Prevention and Management requires </a:t>
            </a:r>
            <a:r>
              <a:rPr lang="en-US" b="1" i="1" dirty="0" smtClean="0">
                <a:ea typeface="ＭＳ Ｐゴシック" pitchFamily="27" charset="-128"/>
                <a:cs typeface="ＭＳ Ｐゴシック" pitchFamily="27" charset="-128"/>
              </a:rPr>
              <a:t>collaborative, comprehensive approaches</a:t>
            </a:r>
          </a:p>
          <a:p>
            <a:endParaRPr lang="en-US" dirty="0" smtClean="0">
              <a:ea typeface="ＭＳ Ｐゴシック" pitchFamily="27" charset="-128"/>
              <a:cs typeface="ＭＳ Ｐゴシック" pitchFamily="27" charset="-128"/>
            </a:endParaRPr>
          </a:p>
        </p:txBody>
      </p:sp>
      <p:graphicFrame>
        <p:nvGraphicFramePr>
          <p:cNvPr id="62466" name="Object 2"/>
          <p:cNvGraphicFramePr>
            <a:graphicFrameLocks noChangeAspect="1"/>
          </p:cNvGraphicFramePr>
          <p:nvPr/>
        </p:nvGraphicFramePr>
        <p:xfrm>
          <a:off x="7337425" y="6210300"/>
          <a:ext cx="1743075" cy="493713"/>
        </p:xfrm>
        <a:graphic>
          <a:graphicData uri="http://schemas.openxmlformats.org/presentationml/2006/ole">
            <p:oleObj spid="_x0000_s78850" name="Document" r:id="rId4" imgW="2286000" imgH="647700" progId="Word.Document.12">
              <p:link updateAutomatic="1"/>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E model"/>
          <p:cNvPicPr>
            <a:picLocks noChangeAspect="1"/>
          </p:cNvPicPr>
          <p:nvPr/>
        </p:nvPicPr>
        <p:blipFill>
          <a:blip r:embed="rId3"/>
          <a:stretch>
            <a:fillRect/>
          </a:stretch>
        </p:blipFill>
        <p:spPr>
          <a:xfrm>
            <a:off x="1458514" y="0"/>
            <a:ext cx="6647339" cy="664733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4"/>
          <p:cNvSpPr>
            <a:spLocks noGrp="1"/>
          </p:cNvSpPr>
          <p:nvPr>
            <p:ph type="title"/>
          </p:nvPr>
        </p:nvSpPr>
        <p:spPr>
          <a:xfrm>
            <a:off x="457200" y="523809"/>
            <a:ext cx="8229600" cy="1143000"/>
          </a:xfrm>
        </p:spPr>
        <p:txBody>
          <a:bodyPr>
            <a:normAutofit fontScale="90000"/>
          </a:bodyPr>
          <a:lstStyle/>
          <a:p>
            <a:r>
              <a:rPr lang="en-US" sz="4800" dirty="0" smtClean="0">
                <a:ea typeface="ＭＳ Ｐゴシック" pitchFamily="27" charset="-128"/>
                <a:cs typeface="ＭＳ Ｐゴシック" pitchFamily="27" charset="-128"/>
              </a:rPr>
              <a:t>Recommendations:</a:t>
            </a:r>
            <a:r>
              <a:rPr lang="en-US" dirty="0" smtClean="0">
                <a:ea typeface="ＭＳ Ｐゴシック" pitchFamily="27" charset="-128"/>
                <a:cs typeface="ＭＳ Ｐゴシック" pitchFamily="27" charset="-128"/>
              </a:rPr>
              <a:t/>
            </a:r>
            <a:br>
              <a:rPr lang="en-US" dirty="0" smtClean="0">
                <a:ea typeface="ＭＳ Ｐゴシック" pitchFamily="27" charset="-128"/>
                <a:cs typeface="ＭＳ Ｐゴシック" pitchFamily="27" charset="-128"/>
              </a:rPr>
            </a:br>
            <a:endParaRPr lang="en-US" dirty="0" smtClean="0">
              <a:ea typeface="ＭＳ Ｐゴシック" pitchFamily="27" charset="-128"/>
              <a:cs typeface="ＭＳ Ｐゴシック" pitchFamily="27" charset="-128"/>
            </a:endParaRPr>
          </a:p>
        </p:txBody>
      </p:sp>
      <p:sp>
        <p:nvSpPr>
          <p:cNvPr id="36868" name="Rectangle 5"/>
          <p:cNvSpPr>
            <a:spLocks noChangeArrowheads="1"/>
          </p:cNvSpPr>
          <p:nvPr/>
        </p:nvSpPr>
        <p:spPr bwMode="auto">
          <a:xfrm>
            <a:off x="161262" y="1370844"/>
            <a:ext cx="8387766" cy="5262980"/>
          </a:xfrm>
          <a:prstGeom prst="rect">
            <a:avLst/>
          </a:prstGeom>
          <a:noFill/>
          <a:ln w="9525">
            <a:noFill/>
            <a:miter lim="800000"/>
            <a:headEnd/>
            <a:tailEnd/>
          </a:ln>
        </p:spPr>
        <p:txBody>
          <a:bodyPr wrap="square">
            <a:prstTxWarp prst="textNoShape">
              <a:avLst/>
            </a:prstTxWarp>
            <a:spAutoFit/>
          </a:bodyPr>
          <a:lstStyle/>
          <a:p>
            <a:pPr marL="971550" lvl="1" indent="-514350">
              <a:buFont typeface="Arial"/>
              <a:buChar char="•"/>
              <a:defRPr/>
            </a:pPr>
            <a:r>
              <a:rPr lang="en-US" sz="2800" dirty="0" smtClean="0">
                <a:latin typeface="Arial" pitchFamily="-112" charset="0"/>
                <a:ea typeface="ＭＳ Ｐゴシック" pitchFamily="-112" charset="-128"/>
                <a:cs typeface="ＭＳ Ｐゴシック" pitchFamily="-112" charset="-128"/>
              </a:rPr>
              <a:t>Hawaii </a:t>
            </a:r>
            <a:r>
              <a:rPr lang="en-US" sz="2800" dirty="0">
                <a:latin typeface="Arial" pitchFamily="-112" charset="0"/>
                <a:ea typeface="ＭＳ Ｐゴシック" pitchFamily="-112" charset="-128"/>
                <a:cs typeface="ＭＳ Ｐゴシック" pitchFamily="-112" charset="-128"/>
              </a:rPr>
              <a:t>Initiative for Childhood Obesity Research and Education (HICORE) </a:t>
            </a:r>
          </a:p>
          <a:p>
            <a:pPr marL="971550" lvl="1" indent="-514350">
              <a:buFont typeface="Arial"/>
              <a:buChar char="•"/>
              <a:defRPr/>
            </a:pPr>
            <a:r>
              <a:rPr lang="en-US" sz="2800" b="1" i="1" dirty="0">
                <a:latin typeface="Arial" pitchFamily="-112" charset="0"/>
                <a:ea typeface="ＭＳ Ｐゴシック" pitchFamily="-112" charset="-128"/>
                <a:cs typeface="ＭＳ Ｐゴシック" pitchFamily="-112" charset="-128"/>
              </a:rPr>
              <a:t>Mission:  </a:t>
            </a:r>
            <a:r>
              <a:rPr lang="en-US" sz="2800" dirty="0">
                <a:latin typeface="Arial" pitchFamily="-112" charset="0"/>
                <a:ea typeface="ＭＳ Ｐゴシック" pitchFamily="-112" charset="-128"/>
                <a:cs typeface="ＭＳ Ｐゴシック" pitchFamily="-112" charset="-128"/>
              </a:rPr>
              <a:t>To provide collaborative and multi-disciplinary leadership in research and education targeting childhood and adolescent obesity in Hawaii in order to improve the health and wellness of Hawaii’s families now and for future generations. </a:t>
            </a:r>
          </a:p>
          <a:p>
            <a:pPr marL="971550" lvl="1" indent="-514350">
              <a:buFont typeface="Arial"/>
              <a:buChar char="•"/>
              <a:defRPr/>
            </a:pPr>
            <a:r>
              <a:rPr lang="en-US" sz="2800" dirty="0">
                <a:latin typeface="Arial" pitchFamily="-112" charset="0"/>
                <a:ea typeface="ＭＳ Ｐゴシック" pitchFamily="-112" charset="-128"/>
                <a:cs typeface="ＭＳ Ｐゴシック" pitchFamily="-112" charset="-128"/>
              </a:rPr>
              <a:t>Emphasis on the most vulnerable children and families</a:t>
            </a:r>
            <a:r>
              <a:rPr lang="en-US" sz="2800" dirty="0" smtClean="0">
                <a:latin typeface="Arial" pitchFamily="-112" charset="0"/>
                <a:ea typeface="ＭＳ Ｐゴシック" pitchFamily="-112" charset="-128"/>
                <a:cs typeface="ＭＳ Ｐゴシック" pitchFamily="-112" charset="-128"/>
              </a:rPr>
              <a:t> </a:t>
            </a:r>
          </a:p>
          <a:p>
            <a:pPr marL="971550" lvl="1" indent="-514350">
              <a:buFont typeface="Arial"/>
              <a:buChar char="•"/>
              <a:defRPr/>
            </a:pPr>
            <a:r>
              <a:rPr lang="en-US" sz="2800" dirty="0" smtClean="0">
                <a:latin typeface="Arial" pitchFamily="-112" charset="0"/>
                <a:ea typeface="ＭＳ Ｐゴシック" pitchFamily="-112" charset="-128"/>
                <a:cs typeface="ＭＳ Ｐゴシック" pitchFamily="-112" charset="-128"/>
              </a:rPr>
              <a:t>Funded by HMSA Foundation – January 2009</a:t>
            </a:r>
          </a:p>
          <a:p>
            <a:pPr lvl="1">
              <a:defRPr/>
            </a:pPr>
            <a:endParaRPr lang="en-US" sz="2800" dirty="0">
              <a:latin typeface="Arial" pitchFamily="-112" charset="0"/>
              <a:ea typeface="ＭＳ Ｐゴシック" pitchFamily="-112" charset="-128"/>
              <a:cs typeface="ＭＳ Ｐゴシック" pitchFamily="-112" charset="-128"/>
            </a:endParaRPr>
          </a:p>
        </p:txBody>
      </p:sp>
      <p:graphicFrame>
        <p:nvGraphicFramePr>
          <p:cNvPr id="65538" name="Object 2"/>
          <p:cNvGraphicFramePr>
            <a:graphicFrameLocks noChangeAspect="1"/>
          </p:cNvGraphicFramePr>
          <p:nvPr/>
        </p:nvGraphicFramePr>
        <p:xfrm>
          <a:off x="7337425" y="6210300"/>
          <a:ext cx="1743075" cy="493713"/>
        </p:xfrm>
        <a:graphic>
          <a:graphicData uri="http://schemas.openxmlformats.org/presentationml/2006/ole">
            <p:oleObj spid="_x0000_s79874" name="Document" r:id="rId3" imgW="2286000" imgH="647700" progId="Word.Document.12">
              <p:link updateAutomatic="1"/>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457200" y="1219200"/>
            <a:ext cx="7772400" cy="1143000"/>
          </a:xfrm>
        </p:spPr>
        <p:txBody>
          <a:bodyPr>
            <a:normAutofit fontScale="90000"/>
          </a:bodyPr>
          <a:lstStyle/>
          <a:p>
            <a:pPr algn="l" eaLnBrk="1" hangingPunct="1"/>
            <a:r>
              <a:rPr lang="en-US" sz="2800">
                <a:ea typeface="ＭＳ Ｐゴシック" pitchFamily="27" charset="-128"/>
                <a:cs typeface="ＭＳ Ｐゴシック" pitchFamily="27" charset="-128"/>
              </a:rPr>
              <a:t>Goal 1: </a:t>
            </a:r>
            <a:r>
              <a:rPr lang="en-US" sz="3600">
                <a:ea typeface="ＭＳ Ｐゴシック" pitchFamily="27" charset="-128"/>
                <a:cs typeface="ＭＳ Ｐゴシック" pitchFamily="27" charset="-128"/>
              </a:rPr>
              <a:t>To serve as a repository of child and adolescent obesity projects in Hawaii:</a:t>
            </a:r>
            <a:r>
              <a:rPr lang="en-US" sz="2800">
                <a:ea typeface="ＭＳ Ｐゴシック" pitchFamily="27" charset="-128"/>
                <a:cs typeface="ＭＳ Ｐゴシック" pitchFamily="27" charset="-128"/>
              </a:rPr>
              <a:t> </a:t>
            </a:r>
            <a:br>
              <a:rPr lang="en-US" sz="2800">
                <a:ea typeface="ＭＳ Ｐゴシック" pitchFamily="27" charset="-128"/>
                <a:cs typeface="ＭＳ Ｐゴシック" pitchFamily="27" charset="-128"/>
              </a:rPr>
            </a:br>
            <a:endParaRPr lang="en-US" sz="4000">
              <a:ea typeface="ＭＳ Ｐゴシック" pitchFamily="27" charset="-128"/>
              <a:cs typeface="ＭＳ Ｐゴシック" pitchFamily="27" charset="-128"/>
            </a:endParaRPr>
          </a:p>
        </p:txBody>
      </p:sp>
      <p:sp>
        <p:nvSpPr>
          <p:cNvPr id="39939" name="Rectangle 6"/>
          <p:cNvSpPr>
            <a:spLocks noGrp="1" noChangeArrowheads="1"/>
          </p:cNvSpPr>
          <p:nvPr>
            <p:ph type="body" idx="4294967295"/>
          </p:nvPr>
        </p:nvSpPr>
        <p:spPr>
          <a:xfrm>
            <a:off x="457200" y="2362200"/>
            <a:ext cx="7772400" cy="3763963"/>
          </a:xfrm>
        </p:spPr>
        <p:txBody>
          <a:bodyPr/>
          <a:lstStyle/>
          <a:p>
            <a:pPr marL="609600" indent="-609600" eaLnBrk="1" hangingPunct="1">
              <a:lnSpc>
                <a:spcPct val="90000"/>
              </a:lnSpc>
              <a:buFont typeface="Arial" pitchFamily="27" charset="0"/>
              <a:buNone/>
            </a:pPr>
            <a:endParaRPr lang="en-US" dirty="0">
              <a:ea typeface="ＭＳ Ｐゴシック" pitchFamily="27" charset="-128"/>
              <a:cs typeface="ＭＳ Ｐゴシック" pitchFamily="27" charset="-128"/>
            </a:endParaRPr>
          </a:p>
          <a:p>
            <a:pPr marL="609600" indent="-609600">
              <a:lnSpc>
                <a:spcPct val="90000"/>
              </a:lnSpc>
            </a:pPr>
            <a:r>
              <a:rPr lang="en-US" dirty="0">
                <a:ea typeface="ＭＳ Ｐゴシック" pitchFamily="27" charset="-128"/>
                <a:cs typeface="ＭＳ Ｐゴシック" pitchFamily="27" charset="-128"/>
              </a:rPr>
              <a:t>Create, develop and maintain a HICORE Internet web page: </a:t>
            </a:r>
            <a:r>
              <a:rPr lang="en-US" dirty="0">
                <a:ea typeface="ＭＳ Ｐゴシック" pitchFamily="27" charset="-128"/>
                <a:cs typeface="ＭＳ Ｐゴシック" pitchFamily="27" charset="-128"/>
                <a:hlinkClick r:id=""/>
              </a:rPr>
              <a:t>www.hicore.org</a:t>
            </a:r>
            <a:endParaRPr lang="en-US" dirty="0">
              <a:ea typeface="ＭＳ Ｐゴシック" pitchFamily="27" charset="-128"/>
              <a:cs typeface="ＭＳ Ｐゴシック" pitchFamily="27" charset="-128"/>
            </a:endParaRPr>
          </a:p>
          <a:p>
            <a:pPr marL="609600" indent="-609600">
              <a:lnSpc>
                <a:spcPct val="90000"/>
              </a:lnSpc>
            </a:pPr>
            <a:r>
              <a:rPr lang="en-US" dirty="0">
                <a:ea typeface="ＭＳ Ｐゴシック" pitchFamily="27" charset="-128"/>
                <a:cs typeface="ＭＳ Ｐゴシック" pitchFamily="27" charset="-128"/>
              </a:rPr>
              <a:t>Research: repository of CO projects in HI</a:t>
            </a:r>
            <a:endParaRPr lang="en-US" dirty="0" smtClean="0">
              <a:ea typeface="ＭＳ Ｐゴシック" pitchFamily="27" charset="-128"/>
              <a:cs typeface="ＭＳ Ｐゴシック" pitchFamily="27" charset="-128"/>
            </a:endParaRPr>
          </a:p>
          <a:p>
            <a:pPr marL="609600" indent="-609600">
              <a:lnSpc>
                <a:spcPct val="90000"/>
              </a:lnSpc>
            </a:pPr>
            <a:r>
              <a:rPr lang="en-US" dirty="0" smtClean="0">
                <a:ea typeface="ＭＳ Ｐゴシック" pitchFamily="27" charset="-128"/>
                <a:cs typeface="ＭＳ Ｐゴシック" pitchFamily="27" charset="-128"/>
              </a:rPr>
              <a:t>Resource</a:t>
            </a:r>
            <a:r>
              <a:rPr lang="en-US" dirty="0">
                <a:ea typeface="ＭＳ Ｐゴシック" pitchFamily="27" charset="-128"/>
                <a:cs typeface="ＭＳ Ｐゴシック" pitchFamily="27" charset="-128"/>
              </a:rPr>
              <a:t>: Education and Research</a:t>
            </a:r>
          </a:p>
          <a:p>
            <a:pPr marL="609600" indent="-609600" eaLnBrk="1" hangingPunct="1">
              <a:lnSpc>
                <a:spcPct val="90000"/>
              </a:lnSpc>
            </a:pPr>
            <a:endParaRPr lang="en-US" sz="2400" dirty="0">
              <a:ea typeface="ＭＳ Ｐゴシック" pitchFamily="27" charset="-128"/>
              <a:cs typeface="ＭＳ Ｐゴシック" pitchFamily="27" charset="-128"/>
            </a:endParaRPr>
          </a:p>
        </p:txBody>
      </p:sp>
      <p:sp>
        <p:nvSpPr>
          <p:cNvPr id="5" name="Footer Placeholder 4"/>
          <p:cNvSpPr txBox="1">
            <a:spLocks noGrp="1"/>
          </p:cNvSpPr>
          <p:nvPr/>
        </p:nvSpPr>
        <p:spPr>
          <a:xfrm>
            <a:off x="3657600" y="6324600"/>
            <a:ext cx="4114800" cy="39687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9941" name="Picture 5" descr="HICORE Logo.JPG"/>
          <p:cNvPicPr>
            <a:picLocks noChangeAspect="1"/>
          </p:cNvPicPr>
          <p:nvPr/>
        </p:nvPicPr>
        <p:blipFill>
          <a:blip r:embed="rId3"/>
          <a:srcRect/>
          <a:stretch>
            <a:fillRect/>
          </a:stretch>
        </p:blipFill>
        <p:spPr bwMode="auto">
          <a:xfrm>
            <a:off x="239713" y="152400"/>
            <a:ext cx="1360487" cy="396875"/>
          </a:xfrm>
          <a:prstGeom prst="rect">
            <a:avLst/>
          </a:prstGeom>
          <a:noFill/>
          <a:ln w="9525">
            <a:noFill/>
            <a:miter lim="800000"/>
            <a:headEnd/>
            <a:tailEnd/>
          </a:ln>
        </p:spPr>
      </p:pic>
      <p:pic>
        <p:nvPicPr>
          <p:cNvPr id="39942" name="Picture 6" descr="Foundation_logo.gif"/>
          <p:cNvPicPr>
            <a:picLocks noChangeAspect="1"/>
          </p:cNvPicPr>
          <p:nvPr/>
        </p:nvPicPr>
        <p:blipFill>
          <a:blip r:embed="rId4"/>
          <a:srcRect/>
          <a:stretch>
            <a:fillRect/>
          </a:stretch>
        </p:blipFill>
        <p:spPr bwMode="auto">
          <a:xfrm>
            <a:off x="7924800" y="6450013"/>
            <a:ext cx="990600" cy="233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cture 25.png"/>
          <p:cNvPicPr>
            <a:picLocks noChangeAspect="1"/>
          </p:cNvPicPr>
          <p:nvPr/>
        </p:nvPicPr>
        <p:blipFill>
          <a:blip r:embed="rId3"/>
          <a:stretch>
            <a:fillRect/>
          </a:stretch>
        </p:blipFill>
        <p:spPr>
          <a:xfrm>
            <a:off x="1823985" y="34276"/>
            <a:ext cx="5496030" cy="6858000"/>
          </a:xfrm>
          <a:prstGeom prst="rect">
            <a:avLst/>
          </a:prstGeom>
        </p:spPr>
      </p:pic>
      <p:sp>
        <p:nvSpPr>
          <p:cNvPr id="5" name="Footer Placeholder 4"/>
          <p:cNvSpPr txBox="1">
            <a:spLocks noGrp="1"/>
          </p:cNvSpPr>
          <p:nvPr/>
        </p:nvSpPr>
        <p:spPr>
          <a:xfrm>
            <a:off x="3657600" y="6324600"/>
            <a:ext cx="4114800" cy="39687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6" name="Picture 6" descr="Foundation_logo.gif"/>
          <p:cNvPicPr>
            <a:picLocks noChangeAspect="1"/>
          </p:cNvPicPr>
          <p:nvPr/>
        </p:nvPicPr>
        <p:blipFill>
          <a:blip r:embed="rId4"/>
          <a:srcRect/>
          <a:stretch>
            <a:fillRect/>
          </a:stretch>
        </p:blipFill>
        <p:spPr bwMode="auto">
          <a:xfrm>
            <a:off x="7924800" y="6450013"/>
            <a:ext cx="990600" cy="233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685800" y="609600"/>
            <a:ext cx="7620000" cy="2438400"/>
          </a:xfrm>
        </p:spPr>
        <p:txBody>
          <a:bodyPr/>
          <a:lstStyle/>
          <a:p>
            <a:pPr algn="l" eaLnBrk="1" hangingPunct="1"/>
            <a:r>
              <a:rPr lang="en-US" sz="3200" dirty="0">
                <a:ea typeface="ＭＳ Ｐゴシック" pitchFamily="27" charset="-128"/>
                <a:cs typeface="ＭＳ Ｐゴシック" pitchFamily="27" charset="-128"/>
              </a:rPr>
              <a:t>Goal 2:</a:t>
            </a:r>
            <a:r>
              <a:rPr lang="en-US" sz="2400" dirty="0">
                <a:ea typeface="ＭＳ Ｐゴシック" pitchFamily="27" charset="-128"/>
                <a:cs typeface="ＭＳ Ｐゴシック" pitchFamily="27" charset="-128"/>
              </a:rPr>
              <a:t> </a:t>
            </a:r>
            <a:r>
              <a:rPr lang="en-US" sz="3200" dirty="0">
                <a:ea typeface="ＭＳ Ｐゴシック" pitchFamily="27" charset="-128"/>
                <a:cs typeface="ＭＳ Ｐゴシック" pitchFamily="27" charset="-128"/>
              </a:rPr>
              <a:t>To provide guidance to local granting agencies and foundations regarding research on childhood and adolescent obesity in Hawaii</a:t>
            </a:r>
            <a:endParaRPr lang="en-US" sz="4800" dirty="0">
              <a:ea typeface="ＭＳ Ｐゴシック" pitchFamily="27" charset="-128"/>
              <a:cs typeface="ＭＳ Ｐゴシック" pitchFamily="27" charset="-128"/>
            </a:endParaRPr>
          </a:p>
        </p:txBody>
      </p:sp>
      <p:sp>
        <p:nvSpPr>
          <p:cNvPr id="44035" name="Rectangle 6"/>
          <p:cNvSpPr>
            <a:spLocks noGrp="1" noChangeArrowheads="1"/>
          </p:cNvSpPr>
          <p:nvPr>
            <p:ph type="body" idx="4294967295"/>
          </p:nvPr>
        </p:nvSpPr>
        <p:spPr>
          <a:xfrm>
            <a:off x="609600" y="3048000"/>
            <a:ext cx="8305800" cy="3078163"/>
          </a:xfrm>
        </p:spPr>
        <p:txBody>
          <a:bodyPr/>
          <a:lstStyle/>
          <a:p>
            <a:pPr marL="533400" indent="-533400"/>
            <a:r>
              <a:rPr lang="en-US" sz="2800">
                <a:ea typeface="ＭＳ Ｐゴシック" pitchFamily="27" charset="-128"/>
                <a:cs typeface="ＭＳ Ｐゴシック" pitchFamily="27" charset="-128"/>
              </a:rPr>
              <a:t>Establish a multi-disciplinary Scientific Advisory Committee (SAC) to review submitted grant proposals for granting agencies and foundations, HMSA Foundation</a:t>
            </a:r>
            <a:r>
              <a:rPr lang="en-US" sz="2400">
                <a:ea typeface="ＭＳ Ｐゴシック" pitchFamily="27" charset="-128"/>
                <a:cs typeface="ＭＳ Ｐゴシック" pitchFamily="27" charset="-128"/>
              </a:rPr>
              <a:t> and others</a:t>
            </a:r>
          </a:p>
          <a:p>
            <a:pPr marL="533400" indent="-533400"/>
            <a:r>
              <a:rPr lang="en-US" sz="2800" b="1" i="1">
                <a:ea typeface="ＭＳ Ｐゴシック" pitchFamily="27" charset="-128"/>
                <a:cs typeface="ＭＳ Ｐゴシック" pitchFamily="27" charset="-128"/>
              </a:rPr>
              <a:t>Prioritize areas of CO research needed in Hawaii</a:t>
            </a:r>
          </a:p>
        </p:txBody>
      </p:sp>
      <p:pic>
        <p:nvPicPr>
          <p:cNvPr id="44037" name="Picture 5" descr="HICORE Logo.JPG"/>
          <p:cNvPicPr>
            <a:picLocks noChangeAspect="1"/>
          </p:cNvPicPr>
          <p:nvPr/>
        </p:nvPicPr>
        <p:blipFill>
          <a:blip r:embed="rId3"/>
          <a:srcRect/>
          <a:stretch>
            <a:fillRect/>
          </a:stretch>
        </p:blipFill>
        <p:spPr bwMode="auto">
          <a:xfrm>
            <a:off x="239713" y="152400"/>
            <a:ext cx="1360487" cy="39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762000" y="533400"/>
            <a:ext cx="7391400" cy="1676400"/>
          </a:xfrm>
        </p:spPr>
        <p:txBody>
          <a:bodyPr>
            <a:normAutofit fontScale="90000"/>
          </a:bodyPr>
          <a:lstStyle/>
          <a:p>
            <a:pPr algn="l" eaLnBrk="1" hangingPunct="1"/>
            <a:r>
              <a:rPr lang="en-US" sz="3200" dirty="0">
                <a:ea typeface="ＭＳ Ｐゴシック" pitchFamily="27" charset="-128"/>
                <a:cs typeface="ＭＳ Ｐゴシック" pitchFamily="27" charset="-128"/>
              </a:rPr>
              <a:t>Goal 3: </a:t>
            </a:r>
            <a:r>
              <a:rPr lang="en-US" sz="3600" dirty="0">
                <a:ea typeface="ＭＳ Ｐゴシック" pitchFamily="27" charset="-128"/>
                <a:cs typeface="ＭＳ Ｐゴシック" pitchFamily="27" charset="-128"/>
              </a:rPr>
              <a:t>To serve as a center for the education in the area of childhood and adolescent obesity in Hawaii</a:t>
            </a:r>
            <a:endParaRPr lang="en-US" dirty="0">
              <a:ea typeface="ＭＳ Ｐゴシック" pitchFamily="27" charset="-128"/>
              <a:cs typeface="ＭＳ Ｐゴシック" pitchFamily="27" charset="-128"/>
            </a:endParaRPr>
          </a:p>
        </p:txBody>
      </p:sp>
      <p:sp>
        <p:nvSpPr>
          <p:cNvPr id="46083" name="Rectangle 6"/>
          <p:cNvSpPr>
            <a:spLocks noGrp="1" noChangeArrowheads="1"/>
          </p:cNvSpPr>
          <p:nvPr>
            <p:ph type="body" idx="4294967295"/>
          </p:nvPr>
        </p:nvSpPr>
        <p:spPr>
          <a:xfrm>
            <a:off x="457200" y="2285999"/>
            <a:ext cx="8305800" cy="4415405"/>
          </a:xfrm>
        </p:spPr>
        <p:txBody>
          <a:bodyPr>
            <a:normAutofit/>
          </a:bodyPr>
          <a:lstStyle/>
          <a:p>
            <a:pPr marL="609600" indent="-609600">
              <a:lnSpc>
                <a:spcPct val="90000"/>
              </a:lnSpc>
            </a:pPr>
            <a:r>
              <a:rPr lang="en-US" sz="2800" dirty="0" smtClean="0">
                <a:ea typeface="ＭＳ Ｐゴシック" pitchFamily="27" charset="-128"/>
                <a:cs typeface="ＭＳ Ｐゴシック" pitchFamily="27" charset="-128"/>
              </a:rPr>
              <a:t>CME </a:t>
            </a:r>
            <a:r>
              <a:rPr lang="en-US" sz="2800" dirty="0">
                <a:ea typeface="ＭＳ Ｐゴシック" pitchFamily="27" charset="-128"/>
                <a:cs typeface="ＭＳ Ｐゴシック" pitchFamily="27" charset="-128"/>
              </a:rPr>
              <a:t>Series for Community Child Health Providers - focus on CO, physical activity, nutrition and health </a:t>
            </a:r>
            <a:r>
              <a:rPr lang="en-US" sz="2800" dirty="0" smtClean="0">
                <a:ea typeface="ＭＳ Ｐゴシック" pitchFamily="27" charset="-128"/>
                <a:cs typeface="ＭＳ Ｐゴシック" pitchFamily="27" charset="-128"/>
              </a:rPr>
              <a:t>disparities</a:t>
            </a:r>
          </a:p>
          <a:p>
            <a:pPr marL="1009650" lvl="1" indent="-609600">
              <a:lnSpc>
                <a:spcPct val="90000"/>
              </a:lnSpc>
            </a:pPr>
            <a:r>
              <a:rPr lang="en-US" dirty="0" smtClean="0">
                <a:ea typeface="ＭＳ Ｐゴシック" pitchFamily="27" charset="-128"/>
                <a:cs typeface="ＭＳ Ｐゴシック" pitchFamily="27" charset="-128"/>
              </a:rPr>
              <a:t>Partners: </a:t>
            </a:r>
          </a:p>
          <a:p>
            <a:pPr marL="1409700" lvl="2" indent="-609600">
              <a:lnSpc>
                <a:spcPct val="90000"/>
              </a:lnSpc>
            </a:pPr>
            <a:r>
              <a:rPr lang="en-US" dirty="0" smtClean="0">
                <a:ea typeface="ＭＳ Ｐゴシック" pitchFamily="27" charset="-128"/>
                <a:cs typeface="ＭＳ Ｐゴシック" pitchFamily="27" charset="-128"/>
              </a:rPr>
              <a:t>Kapiolani Medical Center</a:t>
            </a:r>
          </a:p>
          <a:p>
            <a:pPr marL="1409700" lvl="2" indent="-609600">
              <a:lnSpc>
                <a:spcPct val="90000"/>
              </a:lnSpc>
            </a:pPr>
            <a:r>
              <a:rPr lang="en-US" dirty="0" smtClean="0">
                <a:ea typeface="ＭＳ Ｐゴシック" pitchFamily="27" charset="-128"/>
                <a:cs typeface="ＭＳ Ｐゴシック" pitchFamily="27" charset="-128"/>
              </a:rPr>
              <a:t>AAP-Hawaii</a:t>
            </a:r>
          </a:p>
          <a:p>
            <a:pPr marL="1409700" lvl="2" indent="-609600">
              <a:lnSpc>
                <a:spcPct val="90000"/>
              </a:lnSpc>
            </a:pPr>
            <a:r>
              <a:rPr lang="en-US" dirty="0" smtClean="0">
                <a:ea typeface="ＭＳ Ｐゴシック" pitchFamily="27" charset="-128"/>
                <a:cs typeface="ＭＳ Ｐゴシック" pitchFamily="27" charset="-128"/>
              </a:rPr>
              <a:t>RCMI-NIH</a:t>
            </a:r>
          </a:p>
          <a:p>
            <a:pPr marL="609600" indent="-609600">
              <a:lnSpc>
                <a:spcPct val="90000"/>
              </a:lnSpc>
            </a:pPr>
            <a:r>
              <a:rPr lang="en-US" sz="2800" dirty="0" smtClean="0">
                <a:ea typeface="ＭＳ Ｐゴシック" pitchFamily="27" charset="-128"/>
                <a:cs typeface="ＭＳ Ｐゴシック" pitchFamily="27" charset="-128"/>
              </a:rPr>
              <a:t>NOW available as “</a:t>
            </a:r>
            <a:r>
              <a:rPr lang="en-US" sz="2800" b="1" i="1" u="sng" dirty="0" smtClean="0">
                <a:ea typeface="ＭＳ Ｐゴシック" pitchFamily="27" charset="-128"/>
                <a:cs typeface="ＭＳ Ｐゴシック" pitchFamily="27" charset="-128"/>
              </a:rPr>
              <a:t>enduring”</a:t>
            </a:r>
            <a:r>
              <a:rPr lang="en-US" sz="2800" dirty="0" smtClean="0">
                <a:ea typeface="ＭＳ Ｐゴシック" pitchFamily="27" charset="-128"/>
                <a:cs typeface="ＭＳ Ｐゴシック" pitchFamily="27" charset="-128"/>
              </a:rPr>
              <a:t> activity at </a:t>
            </a:r>
            <a:r>
              <a:rPr lang="en-US" sz="2800" dirty="0" err="1" smtClean="0">
                <a:ea typeface="ＭＳ Ｐゴシック" pitchFamily="27" charset="-128"/>
                <a:cs typeface="ＭＳ Ｐゴシック" pitchFamily="27" charset="-128"/>
              </a:rPr>
              <a:t>www.hicore.org</a:t>
            </a:r>
            <a:endParaRPr lang="en-US" sz="2800" dirty="0" smtClean="0">
              <a:ea typeface="ＭＳ Ｐゴシック" pitchFamily="27" charset="-128"/>
              <a:cs typeface="ＭＳ Ｐゴシック" pitchFamily="27" charset="-128"/>
            </a:endParaRPr>
          </a:p>
          <a:p>
            <a:pPr marL="609600" indent="-609600">
              <a:lnSpc>
                <a:spcPct val="90000"/>
              </a:lnSpc>
              <a:buFont typeface="Arial" pitchFamily="27" charset="0"/>
              <a:buAutoNum type="arabicPeriod"/>
            </a:pPr>
            <a:endParaRPr lang="en-US" sz="2800" dirty="0" smtClean="0">
              <a:ea typeface="ＭＳ Ｐゴシック" pitchFamily="27" charset="-128"/>
              <a:cs typeface="ＭＳ Ｐゴシック" pitchFamily="27" charset="-128"/>
            </a:endParaRPr>
          </a:p>
        </p:txBody>
      </p:sp>
      <p:pic>
        <p:nvPicPr>
          <p:cNvPr id="46084" name="Picture 5" descr="HICORE Logo.JPG"/>
          <p:cNvPicPr>
            <a:picLocks noChangeAspect="1"/>
          </p:cNvPicPr>
          <p:nvPr/>
        </p:nvPicPr>
        <p:blipFill>
          <a:blip r:embed="rId3"/>
          <a:srcRect/>
          <a:stretch>
            <a:fillRect/>
          </a:stretch>
        </p:blipFill>
        <p:spPr bwMode="auto">
          <a:xfrm>
            <a:off x="239713" y="152400"/>
            <a:ext cx="1360487" cy="39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p:txBody>
          <a:bodyPr/>
          <a:lstStyle/>
          <a:p>
            <a:r>
              <a:rPr lang="en-US" dirty="0" smtClean="0"/>
              <a:t>Objectives:</a:t>
            </a:r>
          </a:p>
        </p:txBody>
      </p:sp>
      <p:sp>
        <p:nvSpPr>
          <p:cNvPr id="7" name="Content Placeholder 6"/>
          <p:cNvSpPr>
            <a:spLocks noGrp="1"/>
          </p:cNvSpPr>
          <p:nvPr>
            <p:ph idx="1"/>
          </p:nvPr>
        </p:nvSpPr>
        <p:spPr>
          <a:xfrm>
            <a:off x="457200" y="1600200"/>
            <a:ext cx="8229600" cy="4525963"/>
          </a:xfrm>
        </p:spPr>
        <p:txBody>
          <a:bodyPr/>
          <a:lstStyle/>
          <a:p>
            <a:r>
              <a:rPr lang="en-US" dirty="0" smtClean="0"/>
              <a:t>Describe the socio-ecologic model of health and disease</a:t>
            </a:r>
          </a:p>
          <a:p>
            <a:r>
              <a:rPr lang="en-US" dirty="0" smtClean="0"/>
              <a:t>Describe the 5-2-1-almost none campaign</a:t>
            </a:r>
          </a:p>
          <a:p>
            <a:r>
              <a:rPr lang="en-US" dirty="0" smtClean="0"/>
              <a:t>Describe local and national initiatives that are addressing childhood obesity, physical inactivity and poor nutrition</a:t>
            </a:r>
            <a:endParaRPr lang="en-US" dirty="0"/>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76200" y="76200"/>
            <a:ext cx="2351088" cy="685800"/>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2"/>
          <p:cNvSpPr>
            <a:spLocks noGrp="1"/>
          </p:cNvSpPr>
          <p:nvPr>
            <p:ph type="title"/>
          </p:nvPr>
        </p:nvSpPr>
        <p:spPr>
          <a:xfrm>
            <a:off x="457200" y="361236"/>
            <a:ext cx="8229600" cy="1143000"/>
          </a:xfrm>
        </p:spPr>
        <p:txBody>
          <a:bodyPr/>
          <a:lstStyle/>
          <a:p>
            <a:r>
              <a:rPr lang="en-US" sz="2800" dirty="0" smtClean="0">
                <a:ea typeface="ＭＳ Ｐゴシック" pitchFamily="27" charset="-128"/>
                <a:cs typeface="ＭＳ Ｐゴシック" pitchFamily="27" charset="-128"/>
              </a:rPr>
              <a:t>Goal 3: </a:t>
            </a:r>
            <a:r>
              <a:rPr lang="en-US" sz="3200" dirty="0" smtClean="0">
                <a:ea typeface="ＭＳ Ｐゴシック" pitchFamily="27" charset="-128"/>
                <a:cs typeface="ＭＳ Ｐゴシック" pitchFamily="27" charset="-128"/>
              </a:rPr>
              <a:t>To serve as a center for the education in the area of childhood obesity in Hawaii</a:t>
            </a:r>
          </a:p>
        </p:txBody>
      </p:sp>
      <p:sp>
        <p:nvSpPr>
          <p:cNvPr id="48131" name="Content Placeholder 3"/>
          <p:cNvSpPr>
            <a:spLocks noGrp="1"/>
          </p:cNvSpPr>
          <p:nvPr>
            <p:ph idx="1"/>
          </p:nvPr>
        </p:nvSpPr>
        <p:spPr>
          <a:xfrm>
            <a:off x="457200" y="1653078"/>
            <a:ext cx="8229600" cy="4747512"/>
          </a:xfrm>
        </p:spPr>
        <p:txBody>
          <a:bodyPr>
            <a:normAutofit/>
          </a:bodyPr>
          <a:lstStyle/>
          <a:p>
            <a:pPr marL="609600" indent="-609600">
              <a:lnSpc>
                <a:spcPct val="90000"/>
              </a:lnSpc>
            </a:pPr>
            <a:r>
              <a:rPr lang="en-US" dirty="0" smtClean="0">
                <a:ea typeface="ＭＳ Ｐゴシック" pitchFamily="27" charset="-128"/>
                <a:cs typeface="ＭＳ Ｐゴシック" pitchFamily="27" charset="-128"/>
              </a:rPr>
              <a:t>Faculty development</a:t>
            </a:r>
          </a:p>
          <a:p>
            <a:pPr marL="609600" indent="-609600">
              <a:lnSpc>
                <a:spcPct val="90000"/>
              </a:lnSpc>
            </a:pPr>
            <a:r>
              <a:rPr lang="en-US" dirty="0" smtClean="0">
                <a:ea typeface="ＭＳ Ｐゴシック" pitchFamily="27" charset="-128"/>
                <a:cs typeface="ＭＳ Ｐゴシック" pitchFamily="27" charset="-128"/>
              </a:rPr>
              <a:t>Resident and medical student training</a:t>
            </a:r>
            <a:endParaRPr lang="en-US" sz="2400" dirty="0" smtClean="0">
              <a:ea typeface="ＭＳ Ｐゴシック" pitchFamily="27" charset="-128"/>
              <a:cs typeface="ＭＳ Ｐゴシック" pitchFamily="27" charset="-128"/>
            </a:endParaRPr>
          </a:p>
          <a:p>
            <a:pPr marL="609600" indent="-609600">
              <a:lnSpc>
                <a:spcPct val="90000"/>
              </a:lnSpc>
            </a:pPr>
            <a:r>
              <a:rPr lang="en-US" dirty="0" smtClean="0">
                <a:ea typeface="ＭＳ Ｐゴシック" pitchFamily="27" charset="-128"/>
                <a:cs typeface="ＭＳ Ｐゴシック" pitchFamily="27" charset="-128"/>
              </a:rPr>
              <a:t>“Library” and other resource materials</a:t>
            </a:r>
          </a:p>
          <a:p>
            <a:pPr marL="609600" indent="-609600">
              <a:lnSpc>
                <a:spcPct val="90000"/>
              </a:lnSpc>
            </a:pPr>
            <a:r>
              <a:rPr lang="en-US" dirty="0" smtClean="0">
                <a:ea typeface="ＭＳ Ｐゴシック" pitchFamily="27" charset="-128"/>
                <a:cs typeface="ＭＳ Ｐゴシック" pitchFamily="27" charset="-128"/>
              </a:rPr>
              <a:t>Conduct an annual Research/Education Conference</a:t>
            </a:r>
          </a:p>
          <a:p>
            <a:pPr marL="1009650" lvl="1" indent="-609600">
              <a:lnSpc>
                <a:spcPct val="90000"/>
              </a:lnSpc>
            </a:pPr>
            <a:r>
              <a:rPr lang="en-US" dirty="0" smtClean="0">
                <a:ea typeface="ＭＳ Ｐゴシック" pitchFamily="27" charset="-128"/>
                <a:cs typeface="ＭＳ Ｐゴシック" pitchFamily="27" charset="-128"/>
              </a:rPr>
              <a:t>Aim: April 2010</a:t>
            </a:r>
          </a:p>
          <a:p>
            <a:pPr marL="609600" indent="-609600">
              <a:lnSpc>
                <a:spcPct val="90000"/>
              </a:lnSpc>
            </a:pPr>
            <a:r>
              <a:rPr lang="en-US" dirty="0" smtClean="0">
                <a:ea typeface="ＭＳ Ｐゴシック" pitchFamily="27" charset="-128"/>
                <a:cs typeface="ＭＳ Ｐゴシック" pitchFamily="27" charset="-128"/>
              </a:rPr>
              <a:t>Work with health insurance companies and other partners to encourage CO education through incentives etc.</a:t>
            </a:r>
          </a:p>
        </p:txBody>
      </p:sp>
      <p:pic>
        <p:nvPicPr>
          <p:cNvPr id="4" name="Picture 5" descr="HICORE Logo.JPG"/>
          <p:cNvPicPr>
            <a:picLocks noChangeAspect="1"/>
          </p:cNvPicPr>
          <p:nvPr/>
        </p:nvPicPr>
        <p:blipFill>
          <a:blip r:embed="rId2"/>
          <a:srcRect/>
          <a:stretch>
            <a:fillRect/>
          </a:stretch>
        </p:blipFill>
        <p:spPr bwMode="auto">
          <a:xfrm>
            <a:off x="239713" y="152400"/>
            <a:ext cx="1360487" cy="3968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3"/>
          <p:cNvSpPr>
            <a:spLocks noGrp="1"/>
          </p:cNvSpPr>
          <p:nvPr>
            <p:ph idx="1"/>
          </p:nvPr>
        </p:nvSpPr>
        <p:spPr>
          <a:xfrm>
            <a:off x="457200" y="1752600"/>
            <a:ext cx="7503307" cy="4373563"/>
          </a:xfrm>
        </p:spPr>
        <p:txBody>
          <a:bodyPr>
            <a:normAutofit/>
          </a:bodyPr>
          <a:lstStyle/>
          <a:p>
            <a:r>
              <a:rPr lang="en-US" dirty="0" smtClean="0">
                <a:ea typeface="ＭＳ Ｐゴシック" pitchFamily="27" charset="-128"/>
                <a:cs typeface="ＭＳ Ｐゴシック" pitchFamily="27" charset="-128"/>
              </a:rPr>
              <a:t>Community-based participatory research</a:t>
            </a:r>
          </a:p>
          <a:p>
            <a:r>
              <a:rPr lang="en-US" dirty="0" smtClean="0">
                <a:ea typeface="ＭＳ Ｐゴシック" pitchFamily="27" charset="-128"/>
                <a:cs typeface="ＭＳ Ｐゴシック" pitchFamily="27" charset="-128"/>
              </a:rPr>
              <a:t>Socio-ecologic approach to CO research</a:t>
            </a:r>
          </a:p>
          <a:p>
            <a:r>
              <a:rPr lang="en-US" dirty="0" smtClean="0">
                <a:ea typeface="ＭＳ Ｐゴシック" pitchFamily="27" charset="-128"/>
                <a:cs typeface="ＭＳ Ｐゴシック" pitchFamily="27" charset="-128"/>
              </a:rPr>
              <a:t>CO research priority areas</a:t>
            </a:r>
          </a:p>
          <a:p>
            <a:r>
              <a:rPr lang="en-US" dirty="0" smtClean="0">
                <a:ea typeface="ＭＳ Ｐゴシック" pitchFamily="27" charset="-128"/>
                <a:cs typeface="ＭＳ Ｐゴシック" pitchFamily="27" charset="-128"/>
              </a:rPr>
              <a:t>Grants</a:t>
            </a:r>
          </a:p>
          <a:p>
            <a:pPr lvl="1"/>
            <a:r>
              <a:rPr lang="en-US" dirty="0" smtClean="0">
                <a:ea typeface="ＭＳ Ｐゴシック" pitchFamily="27" charset="-128"/>
                <a:cs typeface="ＭＳ Ｐゴシック" pitchFamily="27" charset="-128"/>
              </a:rPr>
              <a:t>Kaiser Grant – Evaluate Hawaii Pediatric Weight Management Toolkit</a:t>
            </a:r>
          </a:p>
          <a:p>
            <a:pPr lvl="1"/>
            <a:r>
              <a:rPr lang="en-US" dirty="0" smtClean="0">
                <a:ea typeface="ＭＳ Ｐゴシック" pitchFamily="27" charset="-128"/>
                <a:cs typeface="ＭＳ Ｐゴシック" pitchFamily="27" charset="-128"/>
              </a:rPr>
              <a:t>U01 – Fun5/A+/Community and families</a:t>
            </a:r>
          </a:p>
          <a:p>
            <a:pPr lvl="1"/>
            <a:endParaRPr lang="en-US" dirty="0" smtClean="0">
              <a:ea typeface="ＭＳ Ｐゴシック" pitchFamily="27" charset="-128"/>
              <a:cs typeface="ＭＳ Ｐゴシック" pitchFamily="27" charset="-128"/>
            </a:endParaRPr>
          </a:p>
        </p:txBody>
      </p:sp>
      <p:sp>
        <p:nvSpPr>
          <p:cNvPr id="49155" name="Title 1"/>
          <p:cNvSpPr>
            <a:spLocks/>
          </p:cNvSpPr>
          <p:nvPr/>
        </p:nvSpPr>
        <p:spPr bwMode="auto">
          <a:xfrm>
            <a:off x="457200" y="304800"/>
            <a:ext cx="8229600" cy="1371600"/>
          </a:xfrm>
          <a:prstGeom prst="rect">
            <a:avLst/>
          </a:prstGeom>
          <a:noFill/>
          <a:ln w="9525">
            <a:noFill/>
            <a:miter lim="800000"/>
            <a:headEnd/>
            <a:tailEnd/>
          </a:ln>
        </p:spPr>
        <p:txBody>
          <a:bodyPr anchor="ctr">
            <a:prstTxWarp prst="textNoShape">
              <a:avLst/>
            </a:prstTxWarp>
          </a:bodyPr>
          <a:lstStyle/>
          <a:p>
            <a:pPr algn="ctr"/>
            <a:r>
              <a:rPr lang="en-US" sz="3200">
                <a:latin typeface="Calibri" pitchFamily="27" charset="0"/>
              </a:rPr>
              <a:t>Goal 4: To conduct research on child/adolescent obesity relevant to people of Hawaii</a:t>
            </a:r>
            <a:r>
              <a:rPr lang="en-US" sz="4400">
                <a:latin typeface="Calibri" pitchFamily="27" charset="0"/>
              </a:rPr>
              <a:t> </a:t>
            </a:r>
          </a:p>
        </p:txBody>
      </p:sp>
      <p:pic>
        <p:nvPicPr>
          <p:cNvPr id="4" name="Picture 3" descr="Picture 2.png"/>
          <p:cNvPicPr>
            <a:picLocks noChangeAspect="1"/>
          </p:cNvPicPr>
          <p:nvPr/>
        </p:nvPicPr>
        <p:blipFill>
          <a:blip r:embed="rId3"/>
          <a:stretch>
            <a:fillRect/>
          </a:stretch>
        </p:blipFill>
        <p:spPr>
          <a:xfrm>
            <a:off x="7197958" y="5430648"/>
            <a:ext cx="1937151" cy="102616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6"/>
          <p:cNvSpPr>
            <a:spLocks noGrp="1"/>
          </p:cNvSpPr>
          <p:nvPr>
            <p:ph type="title"/>
          </p:nvPr>
        </p:nvSpPr>
        <p:spPr>
          <a:xfrm>
            <a:off x="457200" y="145923"/>
            <a:ext cx="8229600" cy="1143000"/>
          </a:xfrm>
        </p:spPr>
        <p:txBody>
          <a:bodyPr>
            <a:normAutofit fontScale="90000"/>
          </a:bodyPr>
          <a:lstStyle/>
          <a:p>
            <a:r>
              <a:rPr lang="en-US" sz="3600" dirty="0" smtClean="0">
                <a:ea typeface="ＭＳ Ｐゴシック" pitchFamily="27" charset="-128"/>
                <a:cs typeface="ＭＳ Ｐゴシック" pitchFamily="27" charset="-128"/>
              </a:rPr>
              <a:t/>
            </a:r>
            <a:br>
              <a:rPr lang="en-US" sz="3600" dirty="0" smtClean="0">
                <a:ea typeface="ＭＳ Ｐゴシック" pitchFamily="27" charset="-128"/>
                <a:cs typeface="ＭＳ Ｐゴシック" pitchFamily="27" charset="-128"/>
              </a:rPr>
            </a:br>
            <a:r>
              <a:rPr lang="en-US" sz="3600" dirty="0" smtClean="0">
                <a:ea typeface="ＭＳ Ｐゴシック" pitchFamily="27" charset="-128"/>
                <a:cs typeface="ＭＳ Ｐゴシック" pitchFamily="27" charset="-128"/>
              </a:rPr>
              <a:t>State of Hawaii, Healthy Hawaii Initiative</a:t>
            </a:r>
            <a:br>
              <a:rPr lang="en-US" sz="3600" dirty="0" smtClean="0">
                <a:ea typeface="ＭＳ Ｐゴシック" pitchFamily="27" charset="-128"/>
                <a:cs typeface="ＭＳ Ｐゴシック" pitchFamily="27" charset="-128"/>
              </a:rPr>
            </a:br>
            <a:endParaRPr lang="en-US" sz="3600" dirty="0" smtClean="0">
              <a:ea typeface="ＭＳ Ｐゴシック" pitchFamily="27" charset="-128"/>
              <a:cs typeface="ＭＳ Ｐゴシック" pitchFamily="27" charset="-128"/>
            </a:endParaRPr>
          </a:p>
        </p:txBody>
      </p:sp>
      <p:sp>
        <p:nvSpPr>
          <p:cNvPr id="53251" name="Content Placeholder 7"/>
          <p:cNvSpPr>
            <a:spLocks noGrp="1"/>
          </p:cNvSpPr>
          <p:nvPr>
            <p:ph idx="1"/>
          </p:nvPr>
        </p:nvSpPr>
        <p:spPr>
          <a:xfrm>
            <a:off x="228600" y="1371600"/>
            <a:ext cx="2133600" cy="4830763"/>
          </a:xfrm>
        </p:spPr>
        <p:txBody>
          <a:bodyPr/>
          <a:lstStyle/>
          <a:p>
            <a:pPr>
              <a:buFont typeface="Arial" pitchFamily="27" charset="0"/>
              <a:buNone/>
            </a:pPr>
            <a:r>
              <a:rPr lang="en-US" sz="2800" dirty="0" smtClean="0">
                <a:ea typeface="ＭＳ Ｐゴシック" pitchFamily="27" charset="-128"/>
                <a:cs typeface="ＭＳ Ｐゴシック" pitchFamily="27" charset="-128"/>
              </a:rPr>
              <a:t>Hawaii </a:t>
            </a:r>
            <a:r>
              <a:rPr lang="en-US" sz="2800" dirty="0" err="1" smtClean="0">
                <a:ea typeface="ＭＳ Ｐゴシック" pitchFamily="27" charset="-128"/>
                <a:cs typeface="ＭＳ Ｐゴシック" pitchFamily="27" charset="-128"/>
              </a:rPr>
              <a:t>DOH’s</a:t>
            </a:r>
            <a:r>
              <a:rPr lang="en-US" sz="2800" dirty="0" smtClean="0">
                <a:ea typeface="ＭＳ Ｐゴシック" pitchFamily="27" charset="-128"/>
                <a:cs typeface="ＭＳ Ｐゴシック" pitchFamily="27" charset="-128"/>
              </a:rPr>
              <a:t> statewide health promotion campaign</a:t>
            </a:r>
          </a:p>
        </p:txBody>
      </p:sp>
      <p:pic>
        <p:nvPicPr>
          <p:cNvPr id="53252" name="Picture 8" descr="Picture 2.png"/>
          <p:cNvPicPr>
            <a:picLocks noChangeAspect="1"/>
          </p:cNvPicPr>
          <p:nvPr/>
        </p:nvPicPr>
        <p:blipFill>
          <a:blip r:embed="rId3"/>
          <a:srcRect/>
          <a:stretch>
            <a:fillRect/>
          </a:stretch>
        </p:blipFill>
        <p:spPr bwMode="auto">
          <a:xfrm>
            <a:off x="2362200" y="1106628"/>
            <a:ext cx="628015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p:cNvSpPr>
          <p:nvPr>
            <p:ph type="title"/>
          </p:nvPr>
        </p:nvSpPr>
        <p:spPr>
          <a:xfrm>
            <a:off x="1582372" y="274638"/>
            <a:ext cx="7104427" cy="1143000"/>
          </a:xfrm>
        </p:spPr>
        <p:txBody>
          <a:bodyPr>
            <a:normAutofit fontScale="90000"/>
          </a:bodyPr>
          <a:lstStyle/>
          <a:p>
            <a:r>
              <a:rPr lang="en-US" sz="4000" b="1" dirty="0">
                <a:ea typeface="ＭＳ Ｐゴシック" pitchFamily="27" charset="-128"/>
                <a:cs typeface="ＭＳ Ｐゴシック" pitchFamily="27" charset="-128"/>
              </a:rPr>
              <a:t>Hawaii Nutrition and</a:t>
            </a:r>
            <a:r>
              <a:rPr lang="en-US" sz="4000" b="1" dirty="0" smtClean="0">
                <a:ea typeface="ＭＳ Ｐゴシック" pitchFamily="27" charset="-128"/>
                <a:cs typeface="ＭＳ Ｐゴシック" pitchFamily="27" charset="-128"/>
              </a:rPr>
              <a:t> </a:t>
            </a:r>
            <a:br>
              <a:rPr lang="en-US" sz="4000" b="1" dirty="0" smtClean="0">
                <a:ea typeface="ＭＳ Ｐゴシック" pitchFamily="27" charset="-128"/>
                <a:cs typeface="ＭＳ Ｐゴシック" pitchFamily="27" charset="-128"/>
              </a:rPr>
            </a:br>
            <a:r>
              <a:rPr lang="en-US" sz="4000" b="1" dirty="0" smtClean="0">
                <a:ea typeface="ＭＳ Ｐゴシック" pitchFamily="27" charset="-128"/>
                <a:cs typeface="ＭＳ Ｐゴシック" pitchFamily="27" charset="-128"/>
              </a:rPr>
              <a:t>Physical </a:t>
            </a:r>
            <a:r>
              <a:rPr lang="en-US" sz="4000" b="1" dirty="0">
                <a:ea typeface="ＭＳ Ｐゴシック" pitchFamily="27" charset="-128"/>
                <a:cs typeface="ＭＳ Ｐゴシック" pitchFamily="27" charset="-128"/>
              </a:rPr>
              <a:t>Activity </a:t>
            </a:r>
            <a:r>
              <a:rPr lang="en-US" sz="4000" b="1" dirty="0" smtClean="0">
                <a:ea typeface="ＭＳ Ｐゴシック" pitchFamily="27" charset="-128"/>
                <a:cs typeface="ＭＳ Ｐゴシック" pitchFamily="27" charset="-128"/>
              </a:rPr>
              <a:t>Coalition (NPAC) :</a:t>
            </a:r>
            <a:endParaRPr lang="en-US" sz="4000" b="1" dirty="0">
              <a:ea typeface="ＭＳ Ｐゴシック" pitchFamily="27" charset="-128"/>
              <a:cs typeface="ＭＳ Ｐゴシック" pitchFamily="27" charset="-128"/>
            </a:endParaRPr>
          </a:p>
        </p:txBody>
      </p:sp>
      <p:sp>
        <p:nvSpPr>
          <p:cNvPr id="55299" name="Rectangle 3"/>
          <p:cNvSpPr>
            <a:spLocks noGrp="1"/>
          </p:cNvSpPr>
          <p:nvPr>
            <p:ph idx="1"/>
          </p:nvPr>
        </p:nvSpPr>
        <p:spPr>
          <a:xfrm>
            <a:off x="457200" y="1600200"/>
            <a:ext cx="8229600" cy="3810000"/>
          </a:xfrm>
        </p:spPr>
        <p:txBody>
          <a:bodyPr/>
          <a:lstStyle/>
          <a:p>
            <a:pPr eaLnBrk="1" hangingPunct="1"/>
            <a:r>
              <a:rPr lang="en-US" sz="2400" dirty="0">
                <a:ea typeface="ＭＳ Ｐゴシック" pitchFamily="27" charset="-128"/>
                <a:cs typeface="ＭＳ Ｐゴシック" pitchFamily="27" charset="-128"/>
              </a:rPr>
              <a:t>Established 2007 under HHI as a FU of the PAN Plan</a:t>
            </a:r>
          </a:p>
          <a:p>
            <a:pPr eaLnBrk="1" hangingPunct="1"/>
            <a:r>
              <a:rPr lang="en-US" sz="2400" i="1" dirty="0">
                <a:ea typeface="ＭＳ Ｐゴシック" pitchFamily="27" charset="-128"/>
                <a:cs typeface="ＭＳ Ｐゴシック" pitchFamily="27" charset="-128"/>
              </a:rPr>
              <a:t>Advocate for </a:t>
            </a:r>
            <a:r>
              <a:rPr lang="en-US" sz="2400" b="1" i="1" u="sng" dirty="0">
                <a:ea typeface="ＭＳ Ｐゴシック" pitchFamily="27" charset="-128"/>
                <a:cs typeface="ＭＳ Ｐゴシック" pitchFamily="27" charset="-128"/>
              </a:rPr>
              <a:t>initiatives and policies</a:t>
            </a:r>
            <a:r>
              <a:rPr lang="en-US" sz="2400" i="1" dirty="0">
                <a:ea typeface="ＭＳ Ｐゴシック" pitchFamily="27" charset="-128"/>
                <a:cs typeface="ＭＳ Ｐゴシック" pitchFamily="27" charset="-128"/>
              </a:rPr>
              <a:t> that will support optimal physical activity and nutrition in Hawaii’s people</a:t>
            </a:r>
            <a:endParaRPr lang="en-US" sz="2400" dirty="0">
              <a:ea typeface="ＭＳ Ｐゴシック" pitchFamily="27" charset="-128"/>
              <a:cs typeface="ＭＳ Ｐゴシック" pitchFamily="27" charset="-128"/>
            </a:endParaRPr>
          </a:p>
          <a:p>
            <a:pPr eaLnBrk="1" hangingPunct="1"/>
            <a:r>
              <a:rPr lang="en-US" sz="2400" dirty="0">
                <a:ea typeface="ＭＳ Ｐゴシック" pitchFamily="27" charset="-128"/>
                <a:cs typeface="ＭＳ Ｐゴシック" pitchFamily="27" charset="-128"/>
              </a:rPr>
              <a:t>Based out of the UH Office of Public Health Studies</a:t>
            </a:r>
          </a:p>
          <a:p>
            <a:pPr eaLnBrk="1" hangingPunct="1"/>
            <a:r>
              <a:rPr lang="en-US" sz="2400" dirty="0">
                <a:ea typeface="ＭＳ Ｐゴシック" pitchFamily="27" charset="-128"/>
                <a:cs typeface="ＭＳ Ｐゴシック" pitchFamily="27" charset="-128"/>
              </a:rPr>
              <a:t>Funded by Hawaii Health Initiative (Tobacco Settlement)</a:t>
            </a:r>
          </a:p>
          <a:p>
            <a:pPr eaLnBrk="1" hangingPunct="1"/>
            <a:r>
              <a:rPr lang="en-US" sz="2400" dirty="0">
                <a:ea typeface="ＭＳ Ｐゴシック" pitchFamily="27" charset="-128"/>
                <a:cs typeface="ＭＳ Ｐゴシック" pitchFamily="27" charset="-128"/>
              </a:rPr>
              <a:t>State Chair: Larry Bush - Executive Director - YMCA </a:t>
            </a:r>
            <a:r>
              <a:rPr lang="en-US" sz="2400" dirty="0" smtClean="0">
                <a:ea typeface="ＭＳ Ｐゴシック" pitchFamily="27" charset="-128"/>
                <a:cs typeface="ＭＳ Ｐゴシック" pitchFamily="27" charset="-128"/>
              </a:rPr>
              <a:t>Honolulu</a:t>
            </a:r>
          </a:p>
          <a:p>
            <a:pPr eaLnBrk="1" hangingPunct="1"/>
            <a:r>
              <a:rPr lang="en-US" sz="2400" dirty="0">
                <a:ea typeface="ＭＳ Ｐゴシック" pitchFamily="27" charset="-128"/>
                <a:cs typeface="ＭＳ Ｐゴシック" pitchFamily="27" charset="-128"/>
              </a:rPr>
              <a:t>State Vice-Chair: Daniel </a:t>
            </a:r>
            <a:r>
              <a:rPr lang="en-US" sz="2400" dirty="0" smtClean="0">
                <a:ea typeface="ＭＳ Ｐゴシック" pitchFamily="27" charset="-128"/>
                <a:cs typeface="ＭＳ Ｐゴシック" pitchFamily="27" charset="-128"/>
              </a:rPr>
              <a:t>Leung, KCC Culinary Arts</a:t>
            </a:r>
          </a:p>
          <a:p>
            <a:pPr eaLnBrk="1" hangingPunct="1"/>
            <a:r>
              <a:rPr lang="en-US" sz="2400" dirty="0">
                <a:ea typeface="ＭＳ Ｐゴシック" pitchFamily="27" charset="-128"/>
                <a:cs typeface="ＭＳ Ｐゴシック" pitchFamily="27" charset="-128"/>
              </a:rPr>
              <a:t>State Director: Jennifer Dang</a:t>
            </a:r>
          </a:p>
        </p:txBody>
      </p:sp>
      <p:pic>
        <p:nvPicPr>
          <p:cNvPr id="55300" name="Picture 4" descr="Picture 4"/>
          <p:cNvPicPr>
            <a:picLocks noChangeAspect="1" noChangeArrowheads="1"/>
          </p:cNvPicPr>
          <p:nvPr/>
        </p:nvPicPr>
        <p:blipFill>
          <a:blip r:embed="rId3"/>
          <a:srcRect/>
          <a:stretch>
            <a:fillRect/>
          </a:stretch>
        </p:blipFill>
        <p:spPr bwMode="auto">
          <a:xfrm>
            <a:off x="304800" y="5412432"/>
            <a:ext cx="8028278" cy="1445568"/>
          </a:xfrm>
          <a:prstGeom prst="rect">
            <a:avLst/>
          </a:prstGeom>
          <a:noFill/>
          <a:ln w="9525">
            <a:noFill/>
            <a:miter lim="800000"/>
            <a:headEnd/>
            <a:tailEnd/>
          </a:ln>
        </p:spPr>
      </p:pic>
      <p:pic>
        <p:nvPicPr>
          <p:cNvPr id="5" name="Picture 4" descr="Picture 2.png"/>
          <p:cNvPicPr/>
          <p:nvPr/>
        </p:nvPicPr>
        <p:blipFill>
          <a:blip r:embed="rId4"/>
          <a:srcRect r="7873"/>
          <a:stretch>
            <a:fillRect/>
          </a:stretch>
        </p:blipFill>
        <p:spPr>
          <a:xfrm>
            <a:off x="-1" y="99379"/>
            <a:ext cx="2059411" cy="76891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icture 4.png"/>
          <p:cNvPicPr>
            <a:picLocks noChangeAspect="1"/>
          </p:cNvPicPr>
          <p:nvPr/>
        </p:nvPicPr>
        <p:blipFill>
          <a:blip r:embed="rId3"/>
          <a:stretch>
            <a:fillRect/>
          </a:stretch>
        </p:blipFill>
        <p:spPr>
          <a:xfrm>
            <a:off x="470263" y="0"/>
            <a:ext cx="8203474"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5" descr="HICORE Logo.JPG"/>
          <p:cNvPicPr>
            <a:picLocks noChangeAspect="1"/>
          </p:cNvPicPr>
          <p:nvPr/>
        </p:nvPicPr>
        <p:blipFill>
          <a:blip r:embed="rId3"/>
          <a:srcRect/>
          <a:stretch>
            <a:fillRect/>
          </a:stretch>
        </p:blipFill>
        <p:spPr bwMode="auto">
          <a:xfrm>
            <a:off x="239713" y="152400"/>
            <a:ext cx="1360487" cy="396875"/>
          </a:xfrm>
          <a:prstGeom prst="rect">
            <a:avLst/>
          </a:prstGeom>
          <a:noFill/>
          <a:ln w="9525">
            <a:noFill/>
            <a:miter lim="800000"/>
            <a:headEnd/>
            <a:tailEnd/>
          </a:ln>
        </p:spPr>
      </p:pic>
      <p:pic>
        <p:nvPicPr>
          <p:cNvPr id="57347" name="Picture 6" descr="Picture 1"/>
          <p:cNvPicPr>
            <a:picLocks noChangeAspect="1" noChangeArrowheads="1"/>
          </p:cNvPicPr>
          <p:nvPr/>
        </p:nvPicPr>
        <p:blipFill>
          <a:blip r:embed="rId4"/>
          <a:srcRect l="11893" t="4033" r="6641"/>
          <a:stretch>
            <a:fillRect/>
          </a:stretch>
        </p:blipFill>
        <p:spPr bwMode="auto">
          <a:xfrm>
            <a:off x="0" y="50800"/>
            <a:ext cx="8991600" cy="6578600"/>
          </a:xfrm>
          <a:prstGeom prst="rect">
            <a:avLst/>
          </a:prstGeom>
          <a:noFill/>
          <a:ln w="9525">
            <a:noFill/>
            <a:miter lim="800000"/>
            <a:headEnd/>
            <a:tailEnd/>
          </a:ln>
        </p:spPr>
      </p:pic>
      <p:pic>
        <p:nvPicPr>
          <p:cNvPr id="4" name="Picture 3" descr="Picture 2.png"/>
          <p:cNvPicPr/>
          <p:nvPr/>
        </p:nvPicPr>
        <p:blipFill>
          <a:blip r:embed="rId5"/>
          <a:srcRect r="7873"/>
          <a:stretch>
            <a:fillRect/>
          </a:stretch>
        </p:blipFill>
        <p:spPr>
          <a:xfrm>
            <a:off x="92144" y="5977997"/>
            <a:ext cx="2382017" cy="83432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p:cNvSpPr>
          <p:nvPr>
            <p:ph type="title"/>
          </p:nvPr>
        </p:nvSpPr>
        <p:spPr>
          <a:xfrm>
            <a:off x="457200" y="0"/>
            <a:ext cx="8229600" cy="977734"/>
          </a:xfrm>
        </p:spPr>
        <p:txBody>
          <a:bodyPr/>
          <a:lstStyle/>
          <a:p>
            <a:r>
              <a:rPr lang="en-US" dirty="0">
                <a:ea typeface="ＭＳ Ｐゴシック" pitchFamily="27" charset="-128"/>
                <a:cs typeface="ＭＳ Ｐゴシック" pitchFamily="27" charset="-128"/>
              </a:rPr>
              <a:t>NPAC Taskforce</a:t>
            </a:r>
          </a:p>
        </p:txBody>
      </p:sp>
      <p:sp>
        <p:nvSpPr>
          <p:cNvPr id="59395" name="Rectangle 3"/>
          <p:cNvSpPr>
            <a:spLocks noGrp="1"/>
          </p:cNvSpPr>
          <p:nvPr>
            <p:ph idx="1"/>
          </p:nvPr>
        </p:nvSpPr>
        <p:spPr>
          <a:xfrm>
            <a:off x="457200" y="977734"/>
            <a:ext cx="8229600" cy="5148429"/>
          </a:xfrm>
        </p:spPr>
        <p:txBody>
          <a:bodyPr>
            <a:normAutofit fontScale="92500" lnSpcReduction="20000"/>
          </a:bodyPr>
          <a:lstStyle/>
          <a:p>
            <a:pPr>
              <a:lnSpc>
                <a:spcPct val="90000"/>
              </a:lnSpc>
            </a:pPr>
            <a:r>
              <a:rPr lang="en-US" sz="3459" dirty="0">
                <a:ea typeface="ＭＳ Ｐゴシック" pitchFamily="27" charset="-128"/>
                <a:cs typeface="ＭＳ Ｐゴシック" pitchFamily="27" charset="-128"/>
              </a:rPr>
              <a:t>School Taskforce</a:t>
            </a:r>
          </a:p>
          <a:p>
            <a:pPr lvl="1">
              <a:lnSpc>
                <a:spcPct val="90000"/>
              </a:lnSpc>
            </a:pPr>
            <a:r>
              <a:rPr lang="en-US" dirty="0"/>
              <a:t>Don Weisman, State </a:t>
            </a:r>
            <a:r>
              <a:rPr lang="en-US" dirty="0" smtClean="0"/>
              <a:t>Chair (American Heart Association)</a:t>
            </a:r>
          </a:p>
          <a:p>
            <a:pPr lvl="1">
              <a:lnSpc>
                <a:spcPct val="90000"/>
              </a:lnSpc>
            </a:pPr>
            <a:r>
              <a:rPr lang="en-US" dirty="0"/>
              <a:t>Promotion of physical activity in schools</a:t>
            </a:r>
          </a:p>
          <a:p>
            <a:pPr>
              <a:lnSpc>
                <a:spcPct val="90000"/>
              </a:lnSpc>
            </a:pPr>
            <a:r>
              <a:rPr lang="en-US" sz="3459" dirty="0">
                <a:ea typeface="ＭＳ Ｐゴシック" pitchFamily="27" charset="-128"/>
                <a:cs typeface="ＭＳ Ｐゴシック" pitchFamily="27" charset="-128"/>
              </a:rPr>
              <a:t>Nutrition Taskforce</a:t>
            </a:r>
          </a:p>
          <a:p>
            <a:pPr lvl="1">
              <a:lnSpc>
                <a:spcPct val="90000"/>
              </a:lnSpc>
            </a:pPr>
            <a:r>
              <a:rPr lang="en-US" dirty="0"/>
              <a:t>Daniel Leung (KCC Culinary Arts) and Kristina </a:t>
            </a:r>
            <a:r>
              <a:rPr lang="en-US" dirty="0" err="1"/>
              <a:t>Cuthrell</a:t>
            </a:r>
            <a:r>
              <a:rPr lang="en-US" dirty="0"/>
              <a:t> </a:t>
            </a:r>
            <a:r>
              <a:rPr lang="en-US" dirty="0" smtClean="0"/>
              <a:t>(UH CTAHR</a:t>
            </a:r>
            <a:r>
              <a:rPr lang="en-US" dirty="0"/>
              <a:t>)</a:t>
            </a:r>
          </a:p>
          <a:p>
            <a:pPr lvl="1">
              <a:lnSpc>
                <a:spcPct val="90000"/>
              </a:lnSpc>
            </a:pPr>
            <a:r>
              <a:rPr lang="en-US" dirty="0"/>
              <a:t>Promotion of healthy foods especially in schools</a:t>
            </a:r>
          </a:p>
          <a:p>
            <a:pPr>
              <a:lnSpc>
                <a:spcPct val="90000"/>
              </a:lnSpc>
            </a:pPr>
            <a:r>
              <a:rPr lang="en-US" sz="3459" dirty="0">
                <a:ea typeface="ＭＳ Ｐゴシック" pitchFamily="27" charset="-128"/>
                <a:cs typeface="ＭＳ Ｐゴシック" pitchFamily="27" charset="-128"/>
              </a:rPr>
              <a:t>Worksite Wellness</a:t>
            </a:r>
          </a:p>
          <a:p>
            <a:pPr lvl="1">
              <a:lnSpc>
                <a:spcPct val="90000"/>
              </a:lnSpc>
            </a:pPr>
            <a:r>
              <a:rPr lang="en-US" dirty="0"/>
              <a:t>Promotion of wellness at </a:t>
            </a:r>
            <a:r>
              <a:rPr lang="en-US" dirty="0" smtClean="0"/>
              <a:t>work</a:t>
            </a:r>
          </a:p>
          <a:p>
            <a:pPr>
              <a:lnSpc>
                <a:spcPct val="90000"/>
              </a:lnSpc>
            </a:pPr>
            <a:r>
              <a:rPr lang="en-US" sz="3892" dirty="0" smtClean="0"/>
              <a:t>Built Environment</a:t>
            </a:r>
          </a:p>
          <a:p>
            <a:pPr lvl="1">
              <a:lnSpc>
                <a:spcPct val="90000"/>
              </a:lnSpc>
            </a:pPr>
            <a:r>
              <a:rPr lang="en-US" dirty="0" smtClean="0"/>
              <a:t>Justin </a:t>
            </a:r>
            <a:r>
              <a:rPr lang="en-US" dirty="0" err="1" smtClean="0"/>
              <a:t>Fanslau</a:t>
            </a:r>
            <a:endParaRPr lang="en-US" dirty="0" smtClean="0"/>
          </a:p>
          <a:p>
            <a:pPr lvl="1">
              <a:lnSpc>
                <a:spcPct val="90000"/>
              </a:lnSpc>
            </a:pPr>
            <a:r>
              <a:rPr lang="en-US" dirty="0" smtClean="0"/>
              <a:t>Advocates for complete streets, safe routes to school, pedestrian and bicycle safety</a:t>
            </a:r>
            <a:endParaRPr lang="en-US" dirty="0"/>
          </a:p>
        </p:txBody>
      </p:sp>
      <p:pic>
        <p:nvPicPr>
          <p:cNvPr id="4" name="Picture 3" descr="Picture 2.png"/>
          <p:cNvPicPr/>
          <p:nvPr/>
        </p:nvPicPr>
        <p:blipFill>
          <a:blip r:embed="rId3"/>
          <a:srcRect r="7873"/>
          <a:stretch>
            <a:fillRect/>
          </a:stretch>
        </p:blipFill>
        <p:spPr>
          <a:xfrm>
            <a:off x="6765625" y="5950979"/>
            <a:ext cx="2246999" cy="73183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a:xfrm>
            <a:off x="1447800" y="317486"/>
            <a:ext cx="6781800" cy="1066800"/>
          </a:xfrm>
        </p:spPr>
        <p:txBody>
          <a:bodyPr/>
          <a:lstStyle/>
          <a:p>
            <a:pPr eaLnBrk="1" hangingPunct="1"/>
            <a:r>
              <a:rPr lang="en-US" dirty="0" smtClean="0">
                <a:ea typeface="ＭＳ Ｐゴシック" pitchFamily="27" charset="-128"/>
                <a:cs typeface="ＭＳ Ｐゴシック" pitchFamily="27" charset="-128"/>
              </a:rPr>
              <a:t>NPAC Healthcare Taskforce</a:t>
            </a:r>
          </a:p>
        </p:txBody>
      </p:sp>
      <p:sp>
        <p:nvSpPr>
          <p:cNvPr id="61443" name="Rectangle 6"/>
          <p:cNvSpPr>
            <a:spLocks noGrp="1" noChangeArrowheads="1"/>
          </p:cNvSpPr>
          <p:nvPr>
            <p:ph type="body" idx="4294967295"/>
          </p:nvPr>
        </p:nvSpPr>
        <p:spPr>
          <a:xfrm>
            <a:off x="609600" y="1384287"/>
            <a:ext cx="8001000" cy="4764352"/>
          </a:xfrm>
        </p:spPr>
        <p:txBody>
          <a:bodyPr>
            <a:normAutofit fontScale="92500" lnSpcReduction="20000"/>
          </a:bodyPr>
          <a:lstStyle/>
          <a:p>
            <a:r>
              <a:rPr lang="en-US" dirty="0">
                <a:ea typeface="ＭＳ Ｐゴシック" pitchFamily="27" charset="-128"/>
                <a:cs typeface="ＭＳ Ｐゴシック" pitchFamily="27" charset="-128"/>
              </a:rPr>
              <a:t>Members – </a:t>
            </a:r>
          </a:p>
          <a:p>
            <a:pPr lvl="1"/>
            <a:r>
              <a:rPr lang="en-US" dirty="0">
                <a:ea typeface="ＭＳ Ｐゴシック" pitchFamily="27" charset="-128"/>
                <a:cs typeface="ＭＳ Ｐゴシック" pitchFamily="27" charset="-128"/>
              </a:rPr>
              <a:t>Physicians</a:t>
            </a:r>
          </a:p>
          <a:p>
            <a:pPr lvl="1"/>
            <a:r>
              <a:rPr lang="en-US" dirty="0">
                <a:ea typeface="ＭＳ Ｐゴシック" pitchFamily="27" charset="-128"/>
                <a:cs typeface="ＭＳ Ｐゴシック" pitchFamily="27" charset="-128"/>
              </a:rPr>
              <a:t>State of Hawaii DHS – Quest Services</a:t>
            </a:r>
          </a:p>
          <a:p>
            <a:pPr lvl="1"/>
            <a:r>
              <a:rPr lang="en-US" dirty="0" smtClean="0">
                <a:ea typeface="ＭＳ Ｐゴシック" pitchFamily="27" charset="-128"/>
                <a:cs typeface="ＭＳ Ｐゴシック" pitchFamily="27" charset="-128"/>
              </a:rPr>
              <a:t>HMSA </a:t>
            </a:r>
          </a:p>
          <a:p>
            <a:pPr lvl="1"/>
            <a:r>
              <a:rPr lang="en-US" dirty="0">
                <a:ea typeface="ＭＳ Ｐゴシック" pitchFamily="27" charset="-128"/>
                <a:cs typeface="ＭＳ Ｐゴシック" pitchFamily="27" charset="-128"/>
              </a:rPr>
              <a:t>Alohacare</a:t>
            </a:r>
          </a:p>
          <a:p>
            <a:pPr lvl="1"/>
            <a:r>
              <a:rPr lang="en-US" dirty="0">
                <a:ea typeface="ＭＳ Ｐゴシック" pitchFamily="27" charset="-128"/>
                <a:cs typeface="ＭＳ Ｐゴシック" pitchFamily="27" charset="-128"/>
              </a:rPr>
              <a:t>UHA</a:t>
            </a:r>
            <a:endParaRPr lang="en-US" dirty="0" smtClean="0">
              <a:ea typeface="ＭＳ Ｐゴシック" pitchFamily="27" charset="-128"/>
              <a:cs typeface="ＭＳ Ｐゴシック" pitchFamily="27" charset="-128"/>
            </a:endParaRPr>
          </a:p>
          <a:p>
            <a:pPr lvl="1"/>
            <a:r>
              <a:rPr lang="en-US" dirty="0" smtClean="0">
                <a:ea typeface="ＭＳ Ｐゴシック" pitchFamily="27" charset="-128"/>
                <a:cs typeface="ＭＳ Ｐゴシック" pitchFamily="27" charset="-128"/>
              </a:rPr>
              <a:t>Hawaii Dept </a:t>
            </a:r>
            <a:r>
              <a:rPr lang="en-US" dirty="0">
                <a:ea typeface="ＭＳ Ｐゴシック" pitchFamily="27" charset="-128"/>
                <a:cs typeface="ＭＳ Ｐゴシック" pitchFamily="27" charset="-128"/>
              </a:rPr>
              <a:t>of </a:t>
            </a:r>
            <a:r>
              <a:rPr lang="en-US" dirty="0" smtClean="0">
                <a:ea typeface="ＭＳ Ｐゴシック" pitchFamily="27" charset="-128"/>
                <a:cs typeface="ＭＳ Ｐゴシック" pitchFamily="27" charset="-128"/>
              </a:rPr>
              <a:t>Health</a:t>
            </a:r>
          </a:p>
          <a:p>
            <a:pPr lvl="2"/>
            <a:r>
              <a:rPr lang="en-US" dirty="0" smtClean="0">
                <a:ea typeface="ＭＳ Ｐゴシック" pitchFamily="27" charset="-128"/>
                <a:cs typeface="ＭＳ Ｐゴシック" pitchFamily="27" charset="-128"/>
              </a:rPr>
              <a:t>Maternal Child Branch</a:t>
            </a:r>
          </a:p>
          <a:p>
            <a:pPr lvl="2"/>
            <a:r>
              <a:rPr lang="en-US" dirty="0" smtClean="0">
                <a:ea typeface="ＭＳ Ｐゴシック" pitchFamily="27" charset="-128"/>
                <a:cs typeface="ＭＳ Ｐゴシック" pitchFamily="27" charset="-128"/>
              </a:rPr>
              <a:t>Hawaii Health Initiative</a:t>
            </a:r>
          </a:p>
          <a:p>
            <a:pPr lvl="1"/>
            <a:r>
              <a:rPr lang="en-US" dirty="0">
                <a:ea typeface="ＭＳ Ｐゴシック" pitchFamily="27" charset="-128"/>
                <a:cs typeface="ＭＳ Ｐゴシック" pitchFamily="27" charset="-128"/>
              </a:rPr>
              <a:t>Kapiolani Medical Center</a:t>
            </a:r>
            <a:endParaRPr lang="en-US" dirty="0" smtClean="0">
              <a:ea typeface="ＭＳ Ｐゴシック" pitchFamily="27" charset="-128"/>
              <a:cs typeface="ＭＳ Ｐゴシック" pitchFamily="27" charset="-128"/>
            </a:endParaRPr>
          </a:p>
          <a:p>
            <a:pPr lvl="1"/>
            <a:r>
              <a:rPr lang="en-US" dirty="0" smtClean="0">
                <a:ea typeface="ＭＳ Ｐゴシック" pitchFamily="27" charset="-128"/>
                <a:cs typeface="ＭＳ Ｐゴシック" pitchFamily="27" charset="-128"/>
              </a:rPr>
              <a:t>National Kidney Foundation</a:t>
            </a:r>
          </a:p>
          <a:p>
            <a:pPr lvl="1"/>
            <a:r>
              <a:rPr lang="en-US" dirty="0" smtClean="0">
                <a:ea typeface="ＭＳ Ｐゴシック" pitchFamily="27" charset="-128"/>
                <a:cs typeface="ＭＳ Ｐゴシック" pitchFamily="27" charset="-128"/>
              </a:rPr>
              <a:t>American Cancer Society</a:t>
            </a:r>
            <a:endParaRPr lang="en-US" dirty="0">
              <a:ea typeface="ＭＳ Ｐゴシック" pitchFamily="27" charset="-128"/>
              <a:cs typeface="ＭＳ Ｐゴシック" pitchFamily="27" charset="-128"/>
            </a:endParaRPr>
          </a:p>
        </p:txBody>
      </p:sp>
      <p:pic>
        <p:nvPicPr>
          <p:cNvPr id="7" name="Picture 6" descr="Picture 2.png"/>
          <p:cNvPicPr/>
          <p:nvPr/>
        </p:nvPicPr>
        <p:blipFill>
          <a:blip r:embed="rId3"/>
          <a:srcRect r="7873"/>
          <a:stretch>
            <a:fillRect/>
          </a:stretch>
        </p:blipFill>
        <p:spPr>
          <a:xfrm>
            <a:off x="7072163" y="5988946"/>
            <a:ext cx="1696402" cy="71407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a:xfrm>
            <a:off x="457200" y="502344"/>
            <a:ext cx="8229600" cy="1143000"/>
          </a:xfrm>
        </p:spPr>
        <p:txBody>
          <a:bodyPr/>
          <a:lstStyle/>
          <a:p>
            <a:pPr eaLnBrk="1" hangingPunct="1"/>
            <a:r>
              <a:rPr lang="en-US" sz="4000" dirty="0">
                <a:ea typeface="ＭＳ Ｐゴシック" pitchFamily="27" charset="-128"/>
                <a:cs typeface="ＭＳ Ｐゴシック" pitchFamily="27" charset="-128"/>
              </a:rPr>
              <a:t>NPAC Healthcare Taskforce - Strategies</a:t>
            </a:r>
            <a:r>
              <a:rPr lang="en-US" sz="4000" dirty="0" smtClean="0">
                <a:ea typeface="ＭＳ Ｐゴシック" pitchFamily="27" charset="-128"/>
                <a:cs typeface="ＭＳ Ｐゴシック" pitchFamily="27" charset="-128"/>
              </a:rPr>
              <a:t/>
            </a:r>
            <a:br>
              <a:rPr lang="en-US" sz="4000" dirty="0" smtClean="0">
                <a:ea typeface="ＭＳ Ｐゴシック" pitchFamily="27" charset="-128"/>
                <a:cs typeface="ＭＳ Ｐゴシック" pitchFamily="27" charset="-128"/>
              </a:rPr>
            </a:br>
            <a:r>
              <a:rPr lang="en-US" sz="2800" dirty="0" smtClean="0">
                <a:ea typeface="ＭＳ Ｐゴシック" pitchFamily="27" charset="-128"/>
                <a:cs typeface="ＭＳ Ｐゴシック" pitchFamily="27" charset="-128"/>
              </a:rPr>
              <a:t>	</a:t>
            </a:r>
            <a:endParaRPr lang="en-US" sz="4000" dirty="0">
              <a:ea typeface="ＭＳ Ｐゴシック" pitchFamily="27" charset="-128"/>
              <a:cs typeface="ＭＳ Ｐゴシック" pitchFamily="27" charset="-128"/>
            </a:endParaRPr>
          </a:p>
        </p:txBody>
      </p:sp>
      <p:sp>
        <p:nvSpPr>
          <p:cNvPr id="63491" name="Rectangle 6"/>
          <p:cNvSpPr>
            <a:spLocks noGrp="1" noChangeArrowheads="1"/>
          </p:cNvSpPr>
          <p:nvPr>
            <p:ph type="body" idx="4294967295"/>
          </p:nvPr>
        </p:nvSpPr>
        <p:spPr>
          <a:xfrm>
            <a:off x="457200" y="1645344"/>
            <a:ext cx="8153400" cy="4480820"/>
          </a:xfrm>
        </p:spPr>
        <p:txBody>
          <a:bodyPr>
            <a:normAutofit/>
          </a:bodyPr>
          <a:lstStyle/>
          <a:p>
            <a:pPr marL="609600" indent="-609600" eaLnBrk="1" hangingPunct="1">
              <a:lnSpc>
                <a:spcPct val="90000"/>
              </a:lnSpc>
              <a:buFont typeface="Arial" pitchFamily="27" charset="0"/>
              <a:buAutoNum type="arabicPeriod"/>
            </a:pPr>
            <a:r>
              <a:rPr lang="en-US" sz="2800" dirty="0" smtClean="0">
                <a:ea typeface="ＭＳ Ｐゴシック" pitchFamily="27" charset="-128"/>
                <a:cs typeface="ＭＳ Ｐゴシック" pitchFamily="27" charset="-128"/>
              </a:rPr>
              <a:t>Increase </a:t>
            </a:r>
            <a:r>
              <a:rPr lang="en-US" sz="2800" dirty="0">
                <a:ea typeface="ＭＳ Ｐゴシック" pitchFamily="27" charset="-128"/>
                <a:cs typeface="ＭＳ Ｐゴシック" pitchFamily="27" charset="-128"/>
              </a:rPr>
              <a:t>BMI screening</a:t>
            </a:r>
            <a:r>
              <a:rPr lang="en-US" sz="2800" dirty="0" smtClean="0">
                <a:ea typeface="ＭＳ Ｐゴシック" pitchFamily="27" charset="-128"/>
                <a:cs typeface="ＭＳ Ｐゴシック" pitchFamily="27" charset="-128"/>
              </a:rPr>
              <a:t> </a:t>
            </a:r>
          </a:p>
          <a:p>
            <a:pPr marL="1009650" lvl="1" indent="-609600">
              <a:lnSpc>
                <a:spcPct val="90000"/>
              </a:lnSpc>
            </a:pPr>
            <a:r>
              <a:rPr lang="en-US" dirty="0" smtClean="0">
                <a:ea typeface="ＭＳ Ｐゴシック" pitchFamily="27" charset="-128"/>
                <a:cs typeface="ＭＳ Ｐゴシック" pitchFamily="27" charset="-128"/>
              </a:rPr>
              <a:t>Individual level: Clinics/providers - new </a:t>
            </a:r>
            <a:r>
              <a:rPr lang="en-US" dirty="0">
                <a:ea typeface="ＭＳ Ｐゴシック" pitchFamily="27" charset="-128"/>
                <a:cs typeface="ＭＳ Ｐゴシック" pitchFamily="27" charset="-128"/>
              </a:rPr>
              <a:t>HEDIS 2009 </a:t>
            </a:r>
            <a:r>
              <a:rPr lang="en-US" dirty="0" smtClean="0">
                <a:ea typeface="ＭＳ Ｐゴシック" pitchFamily="27" charset="-128"/>
                <a:cs typeface="ＭＳ Ｐゴシック" pitchFamily="27" charset="-128"/>
              </a:rPr>
              <a:t>guidelines</a:t>
            </a:r>
          </a:p>
          <a:p>
            <a:pPr marL="1009650" lvl="1" indent="-609600">
              <a:lnSpc>
                <a:spcPct val="90000"/>
              </a:lnSpc>
            </a:pPr>
            <a:r>
              <a:rPr lang="en-US" dirty="0" smtClean="0">
                <a:ea typeface="ＭＳ Ｐゴシック" pitchFamily="27" charset="-128"/>
                <a:cs typeface="ＭＳ Ｐゴシック" pitchFamily="27" charset="-128"/>
              </a:rPr>
              <a:t>Surveillance: Schools </a:t>
            </a:r>
            <a:endParaRPr lang="en-US" dirty="0">
              <a:ea typeface="ＭＳ Ｐゴシック" pitchFamily="27" charset="-128"/>
              <a:cs typeface="ＭＳ Ｐゴシック" pitchFamily="27" charset="-128"/>
            </a:endParaRPr>
          </a:p>
          <a:p>
            <a:pPr marL="609600" indent="-609600">
              <a:lnSpc>
                <a:spcPct val="90000"/>
              </a:lnSpc>
              <a:buFont typeface="Arial" pitchFamily="27" charset="0"/>
              <a:buNone/>
            </a:pPr>
            <a:r>
              <a:rPr lang="en-US" sz="2800" dirty="0">
                <a:ea typeface="ＭＳ Ｐゴシック" pitchFamily="27" charset="-128"/>
                <a:cs typeface="ＭＳ Ｐゴシック" pitchFamily="27" charset="-128"/>
              </a:rPr>
              <a:t>2.</a:t>
            </a:r>
            <a:r>
              <a:rPr lang="en-US" sz="2800" dirty="0" smtClean="0">
                <a:ea typeface="ＭＳ Ｐゴシック" pitchFamily="27" charset="-128"/>
                <a:cs typeface="ＭＳ Ｐゴシック" pitchFamily="27" charset="-128"/>
              </a:rPr>
              <a:t>	In an effort to change the social norm, promote </a:t>
            </a:r>
            <a:r>
              <a:rPr lang="en-US" sz="2800" dirty="0">
                <a:ea typeface="ＭＳ Ｐゴシック" pitchFamily="27" charset="-128"/>
                <a:cs typeface="ＭＳ Ｐゴシック" pitchFamily="27" charset="-128"/>
              </a:rPr>
              <a:t>and encourage consistent messaging by all:</a:t>
            </a:r>
          </a:p>
          <a:p>
            <a:pPr marL="990600" lvl="1" indent="-533400">
              <a:lnSpc>
                <a:spcPct val="90000"/>
              </a:lnSpc>
              <a:buFont typeface="Arial" pitchFamily="27" charset="0"/>
              <a:buChar char="•"/>
            </a:pPr>
            <a:r>
              <a:rPr lang="en-US" sz="2400" dirty="0"/>
              <a:t>Ex: 5-2-1-0 </a:t>
            </a:r>
          </a:p>
          <a:p>
            <a:pPr marL="609600" indent="-609600" eaLnBrk="1" hangingPunct="1">
              <a:lnSpc>
                <a:spcPct val="90000"/>
              </a:lnSpc>
            </a:pPr>
            <a:endParaRPr lang="en-US" sz="2000" dirty="0">
              <a:ea typeface="ＭＳ Ｐゴシック" pitchFamily="27" charset="-128"/>
              <a:cs typeface="ＭＳ Ｐゴシック" pitchFamily="27" charset="-128"/>
            </a:endParaRPr>
          </a:p>
        </p:txBody>
      </p:sp>
      <p:pic>
        <p:nvPicPr>
          <p:cNvPr id="7" name="Picture 6" descr="Picture 2.png"/>
          <p:cNvPicPr/>
          <p:nvPr/>
        </p:nvPicPr>
        <p:blipFill>
          <a:blip r:embed="rId3"/>
          <a:srcRect r="7873"/>
          <a:stretch>
            <a:fillRect/>
          </a:stretch>
        </p:blipFill>
        <p:spPr>
          <a:xfrm>
            <a:off x="7134320" y="5985043"/>
            <a:ext cx="1908890" cy="73183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and Action</a:t>
            </a:r>
            <a:endParaRPr lang="en-US" dirty="0"/>
          </a:p>
        </p:txBody>
      </p:sp>
      <p:sp>
        <p:nvSpPr>
          <p:cNvPr id="3" name="Content Placeholder 2"/>
          <p:cNvSpPr>
            <a:spLocks noGrp="1"/>
          </p:cNvSpPr>
          <p:nvPr>
            <p:ph idx="1"/>
          </p:nvPr>
        </p:nvSpPr>
        <p:spPr>
          <a:xfrm>
            <a:off x="457200" y="1417638"/>
            <a:ext cx="8229600" cy="4708525"/>
          </a:xfrm>
        </p:spPr>
        <p:txBody>
          <a:bodyPr/>
          <a:lstStyle/>
          <a:p>
            <a:r>
              <a:rPr lang="en-US" dirty="0" smtClean="0"/>
              <a:t>Is there sufficient evidence to make positive recommendations and to take action?</a:t>
            </a:r>
          </a:p>
          <a:p>
            <a:r>
              <a:rPr lang="en-US" dirty="0" smtClean="0"/>
              <a:t>Recognize: Action is needed NOW</a:t>
            </a:r>
          </a:p>
          <a:p>
            <a:r>
              <a:rPr lang="en-US" dirty="0" smtClean="0"/>
              <a:t>Action should be based on inferences from the best evidence that is now available </a:t>
            </a:r>
          </a:p>
          <a:p>
            <a:r>
              <a:rPr lang="en-US" dirty="0" smtClean="0"/>
              <a:t>The probability of harm from </a:t>
            </a:r>
            <a:r>
              <a:rPr lang="en-US" b="1" i="1" u="sng" dirty="0" smtClean="0"/>
              <a:t>INACTION</a:t>
            </a:r>
            <a:r>
              <a:rPr lang="en-US" b="1" dirty="0" smtClean="0"/>
              <a:t> </a:t>
            </a:r>
            <a:r>
              <a:rPr lang="en-US" dirty="0" smtClean="0"/>
              <a:t>is </a:t>
            </a:r>
            <a:r>
              <a:rPr lang="en-US" b="1" i="1" dirty="0" smtClean="0"/>
              <a:t>GREATER</a:t>
            </a:r>
            <a:r>
              <a:rPr lang="en-US" dirty="0" smtClean="0"/>
              <a:t> than the probability of harm from actions taken </a:t>
            </a:r>
            <a:endParaRPr lang="en-US" dirty="0"/>
          </a:p>
        </p:txBody>
      </p:sp>
      <p:graphicFrame>
        <p:nvGraphicFramePr>
          <p:cNvPr id="5123" name="Object 3"/>
          <p:cNvGraphicFramePr>
            <a:graphicFrameLocks noChangeAspect="1"/>
          </p:cNvGraphicFramePr>
          <p:nvPr/>
        </p:nvGraphicFramePr>
        <p:xfrm>
          <a:off x="7337041" y="6210300"/>
          <a:ext cx="1743126" cy="493886"/>
        </p:xfrm>
        <a:graphic>
          <a:graphicData uri="http://schemas.openxmlformats.org/presentationml/2006/ole">
            <p:oleObj spid="_x0000_s106498" name="Document" r:id="rId4" imgW="2286000" imgH="647700" progId="Word.Document.12">
              <p:link updateAutomatic="1"/>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p:txBody>
          <a:bodyPr/>
          <a:lstStyle/>
          <a:p>
            <a:r>
              <a:rPr lang="en-US" sz="1050" dirty="0" smtClean="0"/>
              <a:t/>
            </a:r>
            <a:br>
              <a:rPr lang="en-US" sz="1050" dirty="0" smtClean="0"/>
            </a:br>
            <a:r>
              <a:rPr lang="en-US" dirty="0" smtClean="0"/>
              <a:t>Childhood Obesity Definitions</a:t>
            </a:r>
          </a:p>
        </p:txBody>
      </p:sp>
      <p:sp>
        <p:nvSpPr>
          <p:cNvPr id="7" name="Content Placeholder 6"/>
          <p:cNvSpPr>
            <a:spLocks noGrp="1"/>
          </p:cNvSpPr>
          <p:nvPr>
            <p:ph idx="1"/>
          </p:nvPr>
        </p:nvSpPr>
        <p:spPr>
          <a:xfrm>
            <a:off x="457200" y="1600200"/>
            <a:ext cx="3765689" cy="4525963"/>
          </a:xfrm>
        </p:spPr>
        <p:txBody>
          <a:bodyPr>
            <a:normAutofit/>
          </a:bodyPr>
          <a:lstStyle/>
          <a:p>
            <a:r>
              <a:rPr lang="en-US" b="1" dirty="0" smtClean="0"/>
              <a:t>Overweight</a:t>
            </a:r>
            <a:r>
              <a:rPr lang="en-US" dirty="0" smtClean="0"/>
              <a:t> </a:t>
            </a:r>
          </a:p>
          <a:p>
            <a:pPr lvl="1">
              <a:buNone/>
            </a:pPr>
            <a:r>
              <a:rPr lang="en-US" dirty="0" smtClean="0"/>
              <a:t>= BMI 85-94.9%</a:t>
            </a:r>
          </a:p>
          <a:p>
            <a:r>
              <a:rPr lang="en-US" b="1" dirty="0" smtClean="0"/>
              <a:t>Obese</a:t>
            </a:r>
            <a:r>
              <a:rPr lang="en-US" dirty="0" smtClean="0"/>
              <a:t> </a:t>
            </a:r>
          </a:p>
          <a:p>
            <a:pPr lvl="1">
              <a:buNone/>
            </a:pPr>
            <a:r>
              <a:rPr lang="en-US" dirty="0" smtClean="0"/>
              <a:t>= BMI ≥ 95%</a:t>
            </a:r>
          </a:p>
          <a:p>
            <a:pPr>
              <a:buNone/>
            </a:pPr>
            <a:endParaRPr lang="en-US" sz="2000" dirty="0" smtClean="0"/>
          </a:p>
          <a:p>
            <a:pPr>
              <a:buNone/>
            </a:pPr>
            <a:endParaRPr lang="en-US" sz="2000" dirty="0" smtClean="0"/>
          </a:p>
          <a:p>
            <a:endParaRPr lang="en-US" dirty="0" smtClean="0"/>
          </a:p>
          <a:p>
            <a:pPr lvl="1"/>
            <a:endParaRPr lang="en-US" dirty="0"/>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457200" y="6196585"/>
            <a:ext cx="1799450" cy="524890"/>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pic>
        <p:nvPicPr>
          <p:cNvPr id="10" name="Picture 9" descr="obesity time bomb"/>
          <p:cNvPicPr>
            <a:picLocks noChangeAspect="1"/>
          </p:cNvPicPr>
          <p:nvPr/>
        </p:nvPicPr>
        <p:blipFill>
          <a:blip r:embed="rId5"/>
          <a:stretch>
            <a:fillRect/>
          </a:stretch>
        </p:blipFill>
        <p:spPr>
          <a:xfrm>
            <a:off x="4276963" y="1540755"/>
            <a:ext cx="4046623" cy="4585408"/>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4930"/>
          </a:xfrm>
        </p:spPr>
        <p:txBody>
          <a:bodyPr>
            <a:normAutofit/>
          </a:bodyPr>
          <a:lstStyle/>
          <a:p>
            <a:r>
              <a:rPr lang="en-US" sz="3600" dirty="0" smtClean="0"/>
              <a:t>Evidence-supported Targeted Behaviors</a:t>
            </a:r>
            <a:endParaRPr lang="en-US" sz="3600" dirty="0"/>
          </a:p>
        </p:txBody>
      </p:sp>
      <p:sp>
        <p:nvSpPr>
          <p:cNvPr id="3" name="Content Placeholder 2"/>
          <p:cNvSpPr>
            <a:spLocks noGrp="1"/>
          </p:cNvSpPr>
          <p:nvPr>
            <p:ph idx="1"/>
          </p:nvPr>
        </p:nvSpPr>
        <p:spPr>
          <a:xfrm>
            <a:off x="457200" y="1209568"/>
            <a:ext cx="8351010" cy="4916595"/>
          </a:xfrm>
        </p:spPr>
        <p:txBody>
          <a:bodyPr>
            <a:normAutofit/>
          </a:bodyPr>
          <a:lstStyle/>
          <a:p>
            <a:pPr>
              <a:buNone/>
            </a:pPr>
            <a:r>
              <a:rPr lang="en-US" sz="1800" dirty="0" smtClean="0"/>
              <a:t>Barlow SE et al. Pediatrics Dec 2007</a:t>
            </a:r>
          </a:p>
          <a:p>
            <a:r>
              <a:rPr lang="en-US" dirty="0" smtClean="0"/>
              <a:t>Limit sugar sweetened drinks</a:t>
            </a:r>
          </a:p>
          <a:p>
            <a:r>
              <a:rPr lang="en-US" dirty="0" smtClean="0"/>
              <a:t>Encourage consumption of diets with recommended quantities of Fruits/Veggies</a:t>
            </a:r>
            <a:endParaRPr lang="en-US" b="1" dirty="0" smtClean="0">
              <a:solidFill>
                <a:srgbClr val="FF0000"/>
              </a:solidFill>
            </a:endParaRPr>
          </a:p>
          <a:p>
            <a:r>
              <a:rPr lang="en-US" dirty="0" smtClean="0"/>
              <a:t>Limit television and other screen time (and no TV in bedroom)</a:t>
            </a:r>
            <a:endParaRPr lang="en-US" b="1" dirty="0" smtClean="0">
              <a:solidFill>
                <a:srgbClr val="FF0000"/>
              </a:solidFill>
            </a:endParaRPr>
          </a:p>
          <a:p>
            <a:r>
              <a:rPr lang="en-US" dirty="0" smtClean="0"/>
              <a:t>Eat breakfast daily</a:t>
            </a:r>
          </a:p>
          <a:p>
            <a:r>
              <a:rPr lang="en-US" dirty="0" smtClean="0"/>
              <a:t>Encourage family meals</a:t>
            </a:r>
          </a:p>
          <a:p>
            <a:r>
              <a:rPr lang="en-US" dirty="0" smtClean="0"/>
              <a:t>Limit portion size</a:t>
            </a:r>
          </a:p>
          <a:p>
            <a:endParaRPr lang="en-US" dirty="0" smtClean="0"/>
          </a:p>
        </p:txBody>
      </p:sp>
      <p:graphicFrame>
        <p:nvGraphicFramePr>
          <p:cNvPr id="5123" name="Object 3"/>
          <p:cNvGraphicFramePr>
            <a:graphicFrameLocks noChangeAspect="1"/>
          </p:cNvGraphicFramePr>
          <p:nvPr/>
        </p:nvGraphicFramePr>
        <p:xfrm>
          <a:off x="7337041" y="6210300"/>
          <a:ext cx="1743126" cy="493886"/>
        </p:xfrm>
        <a:graphic>
          <a:graphicData uri="http://schemas.openxmlformats.org/presentationml/2006/ole">
            <p:oleObj spid="_x0000_s108546" name="Document" r:id="rId4" imgW="2286000" imgH="647700" progId="Word.Document.12">
              <p:link updateAutomatic="1"/>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Three Household Routines</a:t>
            </a:r>
            <a:endParaRPr lang="en-US" dirty="0"/>
          </a:p>
        </p:txBody>
      </p:sp>
      <p:pic>
        <p:nvPicPr>
          <p:cNvPr id="8" name="Content Placeholder 7" descr="Picture 3.png"/>
          <p:cNvPicPr>
            <a:picLocks noGrp="1" noChangeAspect="1"/>
          </p:cNvPicPr>
          <p:nvPr>
            <p:ph sz="half" idx="1"/>
          </p:nvPr>
        </p:nvPicPr>
        <p:blipFill>
          <a:blip r:embed="rId3"/>
          <a:srcRect l="-491" r="-491"/>
          <a:stretch>
            <a:fillRect/>
          </a:stretch>
        </p:blipFill>
        <p:spPr/>
      </p:pic>
      <p:sp>
        <p:nvSpPr>
          <p:cNvPr id="14" name="Content Placeholder 13"/>
          <p:cNvSpPr>
            <a:spLocks noGrp="1"/>
          </p:cNvSpPr>
          <p:nvPr>
            <p:ph sz="half" idx="2"/>
          </p:nvPr>
        </p:nvSpPr>
        <p:spPr/>
        <p:txBody>
          <a:bodyPr/>
          <a:lstStyle/>
          <a:p>
            <a:r>
              <a:rPr lang="en-US" dirty="0" smtClean="0"/>
              <a:t>Anderson et al, Pediatrics Feb 2010</a:t>
            </a:r>
          </a:p>
          <a:p>
            <a:r>
              <a:rPr lang="en-US" dirty="0" smtClean="0"/>
              <a:t>Three household routines (4 year olds)</a:t>
            </a:r>
          </a:p>
          <a:p>
            <a:pPr lvl="1"/>
            <a:r>
              <a:rPr lang="en-US" b="1" dirty="0" smtClean="0">
                <a:solidFill>
                  <a:srgbClr val="3366FF"/>
                </a:solidFill>
              </a:rPr>
              <a:t>Eating dinner regularly as a family</a:t>
            </a:r>
          </a:p>
          <a:p>
            <a:pPr lvl="1"/>
            <a:r>
              <a:rPr lang="en-US" b="1" dirty="0" smtClean="0">
                <a:solidFill>
                  <a:srgbClr val="3366FF"/>
                </a:solidFill>
              </a:rPr>
              <a:t>TV time &lt; 2 hours/day</a:t>
            </a:r>
          </a:p>
          <a:p>
            <a:pPr lvl="1"/>
            <a:r>
              <a:rPr lang="en-US" b="1" dirty="0" smtClean="0">
                <a:solidFill>
                  <a:srgbClr val="3366FF"/>
                </a:solidFill>
              </a:rPr>
              <a:t>Sleep at least 10.5 hours/night</a:t>
            </a:r>
            <a:endParaRPr lang="en-US" b="1" dirty="0">
              <a:solidFill>
                <a:srgbClr val="3366FF"/>
              </a:solidFill>
            </a:endParaRPr>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4"/>
          <a:srcRect/>
          <a:stretch>
            <a:fillRect/>
          </a:stretch>
        </p:blipFill>
        <p:spPr bwMode="auto">
          <a:xfrm>
            <a:off x="76200" y="76200"/>
            <a:ext cx="1782284" cy="519883"/>
          </a:xfrm>
          <a:prstGeom prst="rect">
            <a:avLst/>
          </a:prstGeom>
          <a:noFill/>
          <a:ln w="9525">
            <a:noFill/>
            <a:miter lim="800000"/>
            <a:headEnd/>
            <a:tailEnd/>
          </a:ln>
        </p:spPr>
      </p:pic>
      <p:pic>
        <p:nvPicPr>
          <p:cNvPr id="34821" name="Picture 6" descr="Foundation_logo.gif"/>
          <p:cNvPicPr>
            <a:picLocks noChangeAspect="1"/>
          </p:cNvPicPr>
          <p:nvPr/>
        </p:nvPicPr>
        <p:blipFill>
          <a:blip r:embed="rId5"/>
          <a:srcRect/>
          <a:stretch>
            <a:fillRect/>
          </a:stretch>
        </p:blipFill>
        <p:spPr bwMode="auto">
          <a:xfrm>
            <a:off x="7467600" y="6324600"/>
            <a:ext cx="1524000"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recommendations:</a:t>
            </a:r>
            <a:endParaRPr lang="en-US" dirty="0"/>
          </a:p>
        </p:txBody>
      </p:sp>
      <p:sp>
        <p:nvSpPr>
          <p:cNvPr id="3" name="Content Placeholder 2"/>
          <p:cNvSpPr>
            <a:spLocks noGrp="1"/>
          </p:cNvSpPr>
          <p:nvPr>
            <p:ph idx="1"/>
          </p:nvPr>
        </p:nvSpPr>
        <p:spPr>
          <a:xfrm>
            <a:off x="457199" y="1600200"/>
            <a:ext cx="8492783" cy="4525963"/>
          </a:xfrm>
        </p:spPr>
        <p:txBody>
          <a:bodyPr/>
          <a:lstStyle/>
          <a:p>
            <a:r>
              <a:rPr lang="en-US" dirty="0" smtClean="0"/>
              <a:t>Eat a diet rich in calcium</a:t>
            </a:r>
          </a:p>
          <a:p>
            <a:r>
              <a:rPr lang="en-US" dirty="0" smtClean="0"/>
              <a:t>Eat a diet rich in fiber</a:t>
            </a:r>
          </a:p>
          <a:p>
            <a:r>
              <a:rPr lang="en-US" dirty="0" smtClean="0"/>
              <a:t>Eat a diet with balance micronutrients</a:t>
            </a:r>
          </a:p>
          <a:p>
            <a:r>
              <a:rPr lang="en-US" dirty="0" smtClean="0"/>
              <a:t>Encourage exclusive breastfeeding to 6 mo</a:t>
            </a:r>
          </a:p>
          <a:p>
            <a:r>
              <a:rPr lang="en-US" dirty="0" smtClean="0"/>
              <a:t>Moderate to vigorous PA for at least 1 hour /day</a:t>
            </a:r>
          </a:p>
          <a:p>
            <a:r>
              <a:rPr lang="en-US" dirty="0" smtClean="0"/>
              <a:t>Limit energy dense foods</a:t>
            </a:r>
          </a:p>
        </p:txBody>
      </p:sp>
      <p:graphicFrame>
        <p:nvGraphicFramePr>
          <p:cNvPr id="119810" name="Object 2"/>
          <p:cNvGraphicFramePr>
            <a:graphicFrameLocks noChangeAspect="1"/>
          </p:cNvGraphicFramePr>
          <p:nvPr/>
        </p:nvGraphicFramePr>
        <p:xfrm>
          <a:off x="7337425" y="6210300"/>
          <a:ext cx="1743075" cy="493713"/>
        </p:xfrm>
        <a:graphic>
          <a:graphicData uri="http://schemas.openxmlformats.org/presentationml/2006/ole">
            <p:oleObj spid="_x0000_s110594" name="Document" r:id="rId3" imgW="2286000" imgH="647700" progId="Word.Document.12">
              <p:link updateAutomatic="1"/>
            </p:oleObj>
          </a:graphicData>
        </a:graphic>
      </p:graphicFrame>
      <p:sp>
        <p:nvSpPr>
          <p:cNvPr id="6" name="Rectangle 5"/>
          <p:cNvSpPr/>
          <p:nvPr/>
        </p:nvSpPr>
        <p:spPr>
          <a:xfrm>
            <a:off x="457199" y="5594253"/>
            <a:ext cx="3517985" cy="369332"/>
          </a:xfrm>
          <a:prstGeom prst="rect">
            <a:avLst/>
          </a:prstGeom>
        </p:spPr>
        <p:txBody>
          <a:bodyPr wrap="none">
            <a:spAutoFit/>
          </a:bodyPr>
          <a:lstStyle/>
          <a:p>
            <a:pPr marL="342900" lvl="0" indent="-342900">
              <a:spcBef>
                <a:spcPct val="20000"/>
              </a:spcBef>
              <a:defRPr/>
            </a:pPr>
            <a:r>
              <a:rPr lang="en-US" dirty="0" smtClean="0"/>
              <a:t>Barlow SE et al. Pediatrics Dec 2007</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Simplification: </a:t>
            </a:r>
            <a:r>
              <a:rPr lang="en-US" dirty="0" smtClean="0">
                <a:solidFill>
                  <a:srgbClr val="FF0000"/>
                </a:solidFill>
              </a:rPr>
              <a:t>5-2-1-almost none</a:t>
            </a:r>
            <a:endParaRPr lang="en-US" dirty="0">
              <a:solidFill>
                <a:srgbClr val="FF0000"/>
              </a:solidFill>
            </a:endParaRPr>
          </a:p>
        </p:txBody>
      </p:sp>
      <p:sp>
        <p:nvSpPr>
          <p:cNvPr id="4" name="Content Placeholder 2"/>
          <p:cNvSpPr txBox="1">
            <a:spLocks/>
          </p:cNvSpPr>
          <p:nvPr/>
        </p:nvSpPr>
        <p:spPr>
          <a:xfrm>
            <a:off x="457200" y="1784113"/>
            <a:ext cx="8351010" cy="434204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Consume 5 fruits and vegetables a day = </a:t>
            </a:r>
            <a:r>
              <a:rPr kumimoji="0" lang="en-US" sz="3600" b="1" i="0" u="none" strike="noStrike" kern="1200" cap="none" spc="0" normalizeH="0" baseline="0" noProof="0" dirty="0" smtClean="0">
                <a:ln>
                  <a:noFill/>
                </a:ln>
                <a:solidFill>
                  <a:srgbClr val="FF0000"/>
                </a:solidFill>
                <a:effectLst/>
                <a:uLnTx/>
                <a:uFillTx/>
                <a:latin typeface="+mn-lt"/>
                <a:ea typeface="+mn-ea"/>
                <a:cs typeface="+mn-cs"/>
              </a:rPr>
              <a:t>5</a:t>
            </a:r>
            <a:endParaRPr kumimoji="0" lang="en-US" sz="3200" b="1"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Limit screen time to 2 hours or less per day = </a:t>
            </a:r>
            <a:r>
              <a:rPr kumimoji="0" lang="en-US" sz="3600" b="1" i="0" u="none" strike="noStrike" kern="1200" cap="none" spc="0" normalizeH="0" baseline="0" noProof="0" dirty="0" smtClean="0">
                <a:ln>
                  <a:noFill/>
                </a:ln>
                <a:solidFill>
                  <a:srgbClr val="FF0000"/>
                </a:solidFill>
                <a:effectLst/>
                <a:uLnTx/>
                <a:uFillTx/>
                <a:latin typeface="+mn-lt"/>
                <a:ea typeface="+mn-ea"/>
                <a:cs typeface="+mn-cs"/>
              </a:rPr>
              <a:t>2</a:t>
            </a:r>
            <a:endParaRPr kumimoji="0" lang="en-US" sz="3200" b="1"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Engage in 1 hour or more of physical activity per day (moderate to vigorous exercise) = </a:t>
            </a:r>
            <a:r>
              <a:rPr kumimoji="0" lang="en-US" sz="3600" b="1" i="0" u="none" strike="noStrike" kern="1200" cap="none" spc="0" normalizeH="0" baseline="0" noProof="0" dirty="0" smtClean="0">
                <a:ln>
                  <a:noFill/>
                </a:ln>
                <a:solidFill>
                  <a:srgbClr val="FF0000"/>
                </a:solidFill>
                <a:effectLst/>
                <a:uLnTx/>
                <a:uFillTx/>
                <a:latin typeface="+mn-lt"/>
                <a:ea typeface="+mn-ea"/>
                <a:cs typeface="+mn-cs"/>
              </a:rPr>
              <a:t>1</a:t>
            </a:r>
            <a:endParaRPr kumimoji="0" lang="en-US" sz="3200" b="1"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Consume no sugary beverages each day = </a:t>
            </a:r>
            <a:r>
              <a:rPr kumimoji="0" lang="en-US" sz="3600" b="1" i="0" u="none" strike="noStrike" kern="1200" cap="none" spc="0" normalizeH="0" baseline="0" noProof="0" dirty="0" smtClean="0">
                <a:ln>
                  <a:noFill/>
                </a:ln>
                <a:solidFill>
                  <a:srgbClr val="FF0000"/>
                </a:solidFill>
                <a:effectLst/>
                <a:uLnTx/>
                <a:uFillTx/>
                <a:latin typeface="+mn-lt"/>
                <a:ea typeface="+mn-ea"/>
                <a:cs typeface="+mn-cs"/>
              </a:rPr>
              <a:t>0</a:t>
            </a:r>
            <a:endParaRPr kumimoji="0" lang="en-US" sz="3200" b="1" i="0" u="none" strike="noStrike" kern="1200" cap="none" spc="0" normalizeH="0" baseline="0" noProof="0" dirty="0">
              <a:ln>
                <a:noFill/>
              </a:ln>
              <a:solidFill>
                <a:srgbClr val="FF0000"/>
              </a:solidFill>
              <a:effectLst/>
              <a:uLnTx/>
              <a:uFillTx/>
              <a:latin typeface="+mn-lt"/>
              <a:ea typeface="+mn-ea"/>
              <a:cs typeface="+mn-cs"/>
            </a:endParaRPr>
          </a:p>
        </p:txBody>
      </p:sp>
      <p:graphicFrame>
        <p:nvGraphicFramePr>
          <p:cNvPr id="118786" name="Object 2"/>
          <p:cNvGraphicFramePr>
            <a:graphicFrameLocks noChangeAspect="1"/>
          </p:cNvGraphicFramePr>
          <p:nvPr/>
        </p:nvGraphicFramePr>
        <p:xfrm>
          <a:off x="6943725" y="5960369"/>
          <a:ext cx="1864485" cy="528101"/>
        </p:xfrm>
        <a:graphic>
          <a:graphicData uri="http://schemas.openxmlformats.org/presentationml/2006/ole">
            <p:oleObj spid="_x0000_s111618" name="Document" r:id="rId3" imgW="2286000" imgH="647700" progId="Word.Document.12">
              <p:link updateAutomatic="1"/>
            </p:oleObj>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Content Placeholder 9" descr="Picture 9.png"/>
          <p:cNvPicPr>
            <a:picLocks noGrp="1" noChangeAspect="1"/>
          </p:cNvPicPr>
          <p:nvPr>
            <p:ph idx="1"/>
          </p:nvPr>
        </p:nvPicPr>
        <p:blipFill>
          <a:blip r:embed="rId2"/>
          <a:srcRect l="-32297" r="-32297"/>
          <a:stretch>
            <a:fillRect/>
          </a:stretch>
        </p:blipFill>
        <p:spPr>
          <a:xfrm>
            <a:off x="-1709083" y="-35036"/>
            <a:ext cx="12469964" cy="6858000"/>
          </a:xfrm>
        </p:spPr>
      </p:pic>
      <p:sp>
        <p:nvSpPr>
          <p:cNvPr id="3" name="TextBox 2"/>
          <p:cNvSpPr txBox="1"/>
          <p:nvPr/>
        </p:nvSpPr>
        <p:spPr>
          <a:xfrm>
            <a:off x="1042307" y="6271168"/>
            <a:ext cx="6285946" cy="369332"/>
          </a:xfrm>
          <a:prstGeom prst="rect">
            <a:avLst/>
          </a:prstGeom>
          <a:noFill/>
        </p:spPr>
        <p:txBody>
          <a:bodyPr wrap="none" rtlCol="0">
            <a:spAutoFit/>
          </a:bodyPr>
          <a:lstStyle/>
          <a:p>
            <a:r>
              <a:rPr lang="en-US" b="1" dirty="0" err="1" smtClean="0"/>
              <a:t>http://www.nemours.org/department/nhps/five-two-one.html</a:t>
            </a:r>
            <a:endParaRPr lang="en-US"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Picture 8.png"/>
          <p:cNvPicPr>
            <a:picLocks noGrp="1" noChangeAspect="1"/>
          </p:cNvPicPr>
          <p:nvPr>
            <p:ph idx="1"/>
          </p:nvPr>
        </p:nvPicPr>
        <p:blipFill>
          <a:blip r:embed="rId3"/>
          <a:srcRect l="-35769" r="-35769"/>
          <a:stretch>
            <a:fillRect/>
          </a:stretch>
        </p:blipFill>
        <p:spPr>
          <a:xfrm>
            <a:off x="-657321" y="-40850"/>
            <a:ext cx="10881583" cy="6702509"/>
          </a:xfrm>
        </p:spPr>
      </p:pic>
      <p:sp>
        <p:nvSpPr>
          <p:cNvPr id="4" name="Rectangle 3"/>
          <p:cNvSpPr/>
          <p:nvPr/>
        </p:nvSpPr>
        <p:spPr>
          <a:xfrm>
            <a:off x="1633852" y="6469099"/>
            <a:ext cx="6989931" cy="369332"/>
          </a:xfrm>
          <a:prstGeom prst="rect">
            <a:avLst/>
          </a:prstGeom>
        </p:spPr>
        <p:txBody>
          <a:bodyPr wrap="square">
            <a:spAutoFit/>
          </a:bodyPr>
          <a:lstStyle/>
          <a:p>
            <a:r>
              <a:rPr lang="en-US" dirty="0" smtClean="0"/>
              <a:t>http://</a:t>
            </a:r>
            <a:r>
              <a:rPr lang="en-US" dirty="0" err="1" smtClean="0"/>
              <a:t>www.letsgo.org/resources/MYOC.php?id</a:t>
            </a:r>
            <a:r>
              <a:rPr lang="en-US" dirty="0" smtClean="0"/>
              <a:t>=</a:t>
            </a:r>
            <a:r>
              <a:rPr lang="en-US" dirty="0" err="1" smtClean="0"/>
              <a:t>greenHealth&amp;vid</a:t>
            </a:r>
            <a:r>
              <a:rPr lang="en-US" dirty="0" smtClean="0"/>
              <a:t>=v10</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123" name="Object 3"/>
          <p:cNvGraphicFramePr>
            <a:graphicFrameLocks noChangeAspect="1"/>
          </p:cNvGraphicFramePr>
          <p:nvPr/>
        </p:nvGraphicFramePr>
        <p:xfrm>
          <a:off x="7337041" y="6210300"/>
          <a:ext cx="1743126" cy="493886"/>
        </p:xfrm>
        <a:graphic>
          <a:graphicData uri="http://schemas.openxmlformats.org/presentationml/2006/ole">
            <p:oleObj spid="_x0000_s116738" name="Document" r:id="rId3" imgW="2286000" imgH="647700" progId="Word.Document.12">
              <p:link updateAutomatic="1"/>
            </p:oleObj>
          </a:graphicData>
        </a:graphic>
      </p:graphicFrame>
      <p:pic>
        <p:nvPicPr>
          <p:cNvPr id="7" name="Picture 6" descr="Picture 2.png"/>
          <p:cNvPicPr/>
          <p:nvPr/>
        </p:nvPicPr>
        <p:blipFill>
          <a:blip r:embed="rId4"/>
          <a:srcRect r="7873"/>
          <a:stretch>
            <a:fillRect/>
          </a:stretch>
        </p:blipFill>
        <p:spPr>
          <a:xfrm>
            <a:off x="92145" y="6164620"/>
            <a:ext cx="1908890" cy="647700"/>
          </a:xfrm>
          <a:prstGeom prst="rect">
            <a:avLst/>
          </a:prstGeom>
        </p:spPr>
      </p:pic>
      <p:pic>
        <p:nvPicPr>
          <p:cNvPr id="6" name="Picture 5" descr="Picture 11.png"/>
          <p:cNvPicPr>
            <a:picLocks noChangeAspect="1"/>
          </p:cNvPicPr>
          <p:nvPr/>
        </p:nvPicPr>
        <p:blipFill>
          <a:blip r:embed="rId5"/>
          <a:stretch>
            <a:fillRect/>
          </a:stretch>
        </p:blipFill>
        <p:spPr>
          <a:xfrm>
            <a:off x="0" y="57018"/>
            <a:ext cx="9144000" cy="674396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icture 12.png"/>
          <p:cNvPicPr>
            <a:picLocks noChangeAspect="1"/>
          </p:cNvPicPr>
          <p:nvPr/>
        </p:nvPicPr>
        <p:blipFill>
          <a:blip r:embed="rId2"/>
          <a:stretch>
            <a:fillRect/>
          </a:stretch>
        </p:blipFill>
        <p:spPr>
          <a:xfrm>
            <a:off x="0" y="67962"/>
            <a:ext cx="9144000" cy="672207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3.png"/>
          <p:cNvPicPr>
            <a:picLocks noChangeAspect="1"/>
          </p:cNvPicPr>
          <p:nvPr/>
        </p:nvPicPr>
        <p:blipFill>
          <a:blip r:embed="rId2"/>
          <a:stretch>
            <a:fillRect/>
          </a:stretch>
        </p:blipFill>
        <p:spPr>
          <a:xfrm>
            <a:off x="1197028" y="0"/>
            <a:ext cx="6749943" cy="6858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cture 14.png"/>
          <p:cNvPicPr>
            <a:picLocks noChangeAspect="1"/>
          </p:cNvPicPr>
          <p:nvPr/>
        </p:nvPicPr>
        <p:blipFill>
          <a:blip r:embed="rId2"/>
          <a:stretch>
            <a:fillRect/>
          </a:stretch>
        </p:blipFill>
        <p:spPr>
          <a:xfrm>
            <a:off x="0" y="24405"/>
            <a:ext cx="9144000" cy="680918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p:txBody>
          <a:bodyPr/>
          <a:lstStyle/>
          <a:p>
            <a:r>
              <a:rPr lang="en-US" dirty="0" smtClean="0"/>
              <a:t>2007-2008</a:t>
            </a:r>
          </a:p>
        </p:txBody>
      </p:sp>
      <p:graphicFrame>
        <p:nvGraphicFramePr>
          <p:cNvPr id="8" name="Content Placeholder 7"/>
          <p:cNvGraphicFramePr>
            <a:graphicFrameLocks noGrp="1"/>
          </p:cNvGraphicFramePr>
          <p:nvPr>
            <p:ph idx="1"/>
          </p:nvPr>
        </p:nvGraphicFramePr>
        <p:xfrm>
          <a:off x="457199" y="1610610"/>
          <a:ext cx="8229601" cy="4413412"/>
        </p:xfrm>
        <a:graphic>
          <a:graphicData uri="http://schemas.openxmlformats.org/drawingml/2006/table">
            <a:tbl>
              <a:tblPr firstRow="1" bandRow="1">
                <a:tableStyleId>{5C22544A-7EE6-4342-B048-85BDC9FD1C3A}</a:tableStyleId>
              </a:tblPr>
              <a:tblGrid>
                <a:gridCol w="2317405"/>
                <a:gridCol w="1970732"/>
                <a:gridCol w="1970732"/>
                <a:gridCol w="1970732"/>
              </a:tblGrid>
              <a:tr h="362348">
                <a:tc>
                  <a:txBody>
                    <a:bodyPr/>
                    <a:lstStyle/>
                    <a:p>
                      <a:endParaRPr lang="en-US" sz="2400" dirty="0"/>
                    </a:p>
                  </a:txBody>
                  <a:tcPr/>
                </a:tc>
                <a:tc>
                  <a:txBody>
                    <a:bodyPr/>
                    <a:lstStyle/>
                    <a:p>
                      <a:r>
                        <a:rPr lang="en-US" sz="2400" dirty="0" smtClean="0"/>
                        <a:t>≥ 85%</a:t>
                      </a:r>
                      <a:endParaRPr lang="en-US" sz="2400" dirty="0"/>
                    </a:p>
                  </a:txBody>
                  <a:tcPr/>
                </a:tc>
                <a:tc>
                  <a:txBody>
                    <a:bodyPr/>
                    <a:lstStyle/>
                    <a:p>
                      <a:r>
                        <a:rPr lang="en-US" sz="2400" dirty="0" smtClean="0"/>
                        <a:t>≥ 95%</a:t>
                      </a:r>
                      <a:endParaRPr lang="en-US" sz="2400" dirty="0"/>
                    </a:p>
                  </a:txBody>
                  <a:tcPr/>
                </a:tc>
                <a:tc>
                  <a:txBody>
                    <a:bodyPr/>
                    <a:lstStyle/>
                    <a:p>
                      <a:r>
                        <a:rPr lang="en-US" sz="2400" dirty="0" smtClean="0"/>
                        <a:t>≥ 97%</a:t>
                      </a:r>
                      <a:endParaRPr lang="en-US" sz="2400" dirty="0"/>
                    </a:p>
                  </a:txBody>
                  <a:tcPr/>
                </a:tc>
              </a:tr>
              <a:tr h="362348">
                <a:tc>
                  <a:txBody>
                    <a:bodyPr/>
                    <a:lstStyle/>
                    <a:p>
                      <a:r>
                        <a:rPr lang="en-US" sz="2400" dirty="0" smtClean="0"/>
                        <a:t>All</a:t>
                      </a:r>
                      <a:endParaRPr lang="en-US" sz="2400" dirty="0"/>
                    </a:p>
                  </a:txBody>
                  <a:tcPr/>
                </a:tc>
                <a:tc>
                  <a:txBody>
                    <a:bodyPr/>
                    <a:lstStyle/>
                    <a:p>
                      <a:r>
                        <a:rPr lang="en-US" sz="2400" dirty="0" smtClean="0"/>
                        <a:t>31.7%</a:t>
                      </a:r>
                      <a:endParaRPr lang="en-US" sz="2400" dirty="0"/>
                    </a:p>
                  </a:txBody>
                  <a:tcPr/>
                </a:tc>
                <a:tc>
                  <a:txBody>
                    <a:bodyPr/>
                    <a:lstStyle/>
                    <a:p>
                      <a:r>
                        <a:rPr lang="en-US" sz="2400" dirty="0" smtClean="0"/>
                        <a:t>16.9%</a:t>
                      </a:r>
                      <a:endParaRPr lang="en-US" sz="2400" dirty="0"/>
                    </a:p>
                  </a:txBody>
                  <a:tcPr/>
                </a:tc>
                <a:tc>
                  <a:txBody>
                    <a:bodyPr/>
                    <a:lstStyle/>
                    <a:p>
                      <a:r>
                        <a:rPr lang="en-US" sz="2400" dirty="0" smtClean="0"/>
                        <a:t>11.9%</a:t>
                      </a:r>
                      <a:endParaRPr lang="en-US" sz="2400" dirty="0"/>
                    </a:p>
                  </a:txBody>
                  <a:tcPr/>
                </a:tc>
              </a:tr>
              <a:tr h="362348">
                <a:tc>
                  <a:txBody>
                    <a:bodyPr/>
                    <a:lstStyle/>
                    <a:p>
                      <a:r>
                        <a:rPr lang="en-US" sz="2400" dirty="0" smtClean="0"/>
                        <a:t>6-19 years</a:t>
                      </a:r>
                      <a:endParaRPr lang="en-US" sz="2400" dirty="0"/>
                    </a:p>
                  </a:txBody>
                  <a:tcPr/>
                </a:tc>
                <a:tc>
                  <a:txBody>
                    <a:bodyPr/>
                    <a:lstStyle/>
                    <a:p>
                      <a:r>
                        <a:rPr lang="en-US" sz="2400" dirty="0" smtClean="0"/>
                        <a:t>34.7%</a:t>
                      </a:r>
                      <a:endParaRPr lang="en-US" sz="2400" dirty="0"/>
                    </a:p>
                  </a:txBody>
                  <a:tcPr/>
                </a:tc>
                <a:tc>
                  <a:txBody>
                    <a:bodyPr/>
                    <a:lstStyle/>
                    <a:p>
                      <a:r>
                        <a:rPr lang="en-US" sz="2400" dirty="0" smtClean="0"/>
                        <a:t>18.7%</a:t>
                      </a:r>
                      <a:endParaRPr lang="en-US" sz="2400" dirty="0"/>
                    </a:p>
                  </a:txBody>
                  <a:tcPr/>
                </a:tc>
                <a:tc>
                  <a:txBody>
                    <a:bodyPr/>
                    <a:lstStyle/>
                    <a:p>
                      <a:r>
                        <a:rPr lang="en-US" sz="2400" dirty="0" smtClean="0"/>
                        <a:t>13.3%</a:t>
                      </a:r>
                      <a:endParaRPr lang="en-US" sz="2400" dirty="0"/>
                    </a:p>
                  </a:txBody>
                  <a:tcPr/>
                </a:tc>
              </a:tr>
              <a:tr h="362348">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r h="362348">
                <a:tc>
                  <a:txBody>
                    <a:bodyPr/>
                    <a:lstStyle/>
                    <a:p>
                      <a:r>
                        <a:rPr lang="en-US" sz="2400" dirty="0" smtClean="0"/>
                        <a:t>2-5 years</a:t>
                      </a:r>
                      <a:endParaRPr lang="en-US" sz="2400" dirty="0"/>
                    </a:p>
                  </a:txBody>
                  <a:tcPr/>
                </a:tc>
                <a:tc>
                  <a:txBody>
                    <a:bodyPr/>
                    <a:lstStyle/>
                    <a:p>
                      <a:r>
                        <a:rPr lang="en-US" sz="2400" dirty="0" smtClean="0"/>
                        <a:t>21.1%</a:t>
                      </a:r>
                      <a:endParaRPr lang="en-US" sz="2400" dirty="0"/>
                    </a:p>
                  </a:txBody>
                  <a:tcPr/>
                </a:tc>
                <a:tc>
                  <a:txBody>
                    <a:bodyPr/>
                    <a:lstStyle/>
                    <a:p>
                      <a:r>
                        <a:rPr lang="en-US" sz="2400" dirty="0" smtClean="0"/>
                        <a:t>10.4%</a:t>
                      </a:r>
                      <a:endParaRPr lang="en-US" sz="2400" dirty="0"/>
                    </a:p>
                  </a:txBody>
                  <a:tcPr/>
                </a:tc>
                <a:tc>
                  <a:txBody>
                    <a:bodyPr/>
                    <a:lstStyle/>
                    <a:p>
                      <a:r>
                        <a:rPr lang="en-US" sz="2400" dirty="0" smtClean="0"/>
                        <a:t>6.9%</a:t>
                      </a:r>
                      <a:endParaRPr lang="en-US" sz="2400" dirty="0"/>
                    </a:p>
                  </a:txBody>
                  <a:tcPr/>
                </a:tc>
              </a:tr>
              <a:tr h="652226">
                <a:tc>
                  <a:txBody>
                    <a:bodyPr/>
                    <a:lstStyle/>
                    <a:p>
                      <a:r>
                        <a:rPr lang="en-US" sz="2400" dirty="0" smtClean="0"/>
                        <a:t>White 2-5 years</a:t>
                      </a:r>
                      <a:endParaRPr lang="en-US" sz="2400" dirty="0"/>
                    </a:p>
                  </a:txBody>
                  <a:tcPr/>
                </a:tc>
                <a:tc>
                  <a:txBody>
                    <a:bodyPr/>
                    <a:lstStyle/>
                    <a:p>
                      <a:r>
                        <a:rPr lang="en-US" sz="2400" dirty="0" smtClean="0"/>
                        <a:t>17.4%</a:t>
                      </a:r>
                      <a:endParaRPr lang="en-US" sz="2400" dirty="0"/>
                    </a:p>
                  </a:txBody>
                  <a:tcPr/>
                </a:tc>
                <a:tc>
                  <a:txBody>
                    <a:bodyPr/>
                    <a:lstStyle/>
                    <a:p>
                      <a:r>
                        <a:rPr lang="en-US" sz="2400" dirty="0" smtClean="0"/>
                        <a:t>9.1%</a:t>
                      </a:r>
                      <a:endParaRPr lang="en-US" sz="2400" dirty="0"/>
                    </a:p>
                  </a:txBody>
                  <a:tcPr/>
                </a:tc>
                <a:tc>
                  <a:txBody>
                    <a:bodyPr/>
                    <a:lstStyle/>
                    <a:p>
                      <a:r>
                        <a:rPr lang="en-US" sz="2400" dirty="0" smtClean="0"/>
                        <a:t>5.5%</a:t>
                      </a:r>
                      <a:endParaRPr lang="en-US" sz="2400" dirty="0"/>
                    </a:p>
                  </a:txBody>
                  <a:tcPr/>
                </a:tc>
              </a:tr>
              <a:tr h="652226">
                <a:tc>
                  <a:txBody>
                    <a:bodyPr/>
                    <a:lstStyle/>
                    <a:p>
                      <a:r>
                        <a:rPr lang="en-US" sz="2400" dirty="0" smtClean="0"/>
                        <a:t>Black 2-5 years</a:t>
                      </a:r>
                      <a:endParaRPr lang="en-US" sz="2400" dirty="0"/>
                    </a:p>
                  </a:txBody>
                  <a:tcPr/>
                </a:tc>
                <a:tc>
                  <a:txBody>
                    <a:bodyPr/>
                    <a:lstStyle/>
                    <a:p>
                      <a:r>
                        <a:rPr lang="en-US" sz="2400" dirty="0" smtClean="0"/>
                        <a:t>26.0%</a:t>
                      </a:r>
                      <a:endParaRPr lang="en-US" sz="2400" dirty="0"/>
                    </a:p>
                  </a:txBody>
                  <a:tcPr/>
                </a:tc>
                <a:tc>
                  <a:txBody>
                    <a:bodyPr/>
                    <a:lstStyle/>
                    <a:p>
                      <a:r>
                        <a:rPr lang="en-US" sz="2400" dirty="0" smtClean="0"/>
                        <a:t>11.4%</a:t>
                      </a:r>
                      <a:endParaRPr lang="en-US" sz="2400" dirty="0"/>
                    </a:p>
                  </a:txBody>
                  <a:tcPr/>
                </a:tc>
                <a:tc>
                  <a:txBody>
                    <a:bodyPr/>
                    <a:lstStyle/>
                    <a:p>
                      <a:r>
                        <a:rPr lang="en-US" sz="2400" dirty="0" smtClean="0"/>
                        <a:t>8.7%</a:t>
                      </a:r>
                      <a:endParaRPr lang="en-US" sz="2400" dirty="0"/>
                    </a:p>
                  </a:txBody>
                  <a:tcPr/>
                </a:tc>
              </a:tr>
              <a:tr h="652226">
                <a:tc>
                  <a:txBody>
                    <a:bodyPr/>
                    <a:lstStyle/>
                    <a:p>
                      <a:r>
                        <a:rPr lang="en-US" sz="2400" dirty="0" smtClean="0"/>
                        <a:t>Hispanic 2-5 years</a:t>
                      </a:r>
                      <a:endParaRPr lang="en-US" sz="2400" dirty="0"/>
                    </a:p>
                  </a:txBody>
                  <a:tcPr/>
                </a:tc>
                <a:tc>
                  <a:txBody>
                    <a:bodyPr/>
                    <a:lstStyle/>
                    <a:p>
                      <a:r>
                        <a:rPr lang="en-US" sz="2400" dirty="0" smtClean="0"/>
                        <a:t>27.7%</a:t>
                      </a:r>
                      <a:endParaRPr lang="en-US" sz="2400" dirty="0"/>
                    </a:p>
                  </a:txBody>
                  <a:tcPr/>
                </a:tc>
                <a:tc>
                  <a:txBody>
                    <a:bodyPr/>
                    <a:lstStyle/>
                    <a:p>
                      <a:r>
                        <a:rPr lang="en-US" sz="2400" dirty="0" smtClean="0"/>
                        <a:t>14.2%</a:t>
                      </a:r>
                      <a:endParaRPr lang="en-US" sz="2400" dirty="0"/>
                    </a:p>
                  </a:txBody>
                  <a:tcPr/>
                </a:tc>
                <a:tc>
                  <a:txBody>
                    <a:bodyPr/>
                    <a:lstStyle/>
                    <a:p>
                      <a:r>
                        <a:rPr lang="en-US" sz="2400" dirty="0" smtClean="0"/>
                        <a:t>9.8%</a:t>
                      </a:r>
                      <a:endParaRPr lang="en-US" sz="2400" dirty="0"/>
                    </a:p>
                  </a:txBody>
                  <a:tcPr/>
                </a:tc>
              </a:tr>
            </a:tbl>
          </a:graphicData>
        </a:graphic>
      </p:graphicFrame>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76200" y="76200"/>
            <a:ext cx="2351088" cy="685800"/>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sp>
        <p:nvSpPr>
          <p:cNvPr id="10" name="Rectangle 9"/>
          <p:cNvSpPr/>
          <p:nvPr/>
        </p:nvSpPr>
        <p:spPr>
          <a:xfrm>
            <a:off x="647666" y="6171684"/>
            <a:ext cx="2476534" cy="369332"/>
          </a:xfrm>
          <a:prstGeom prst="rect">
            <a:avLst/>
          </a:prstGeom>
        </p:spPr>
        <p:txBody>
          <a:bodyPr wrap="none">
            <a:spAutoFit/>
          </a:bodyPr>
          <a:lstStyle/>
          <a:p>
            <a:pPr>
              <a:buNone/>
            </a:pPr>
            <a:r>
              <a:rPr lang="en-US" dirty="0" smtClean="0"/>
              <a:t>Ogden et al , JAMA 2010</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5.png"/>
          <p:cNvPicPr>
            <a:picLocks noChangeAspect="1"/>
          </p:cNvPicPr>
          <p:nvPr/>
        </p:nvPicPr>
        <p:blipFill>
          <a:blip r:embed="rId2"/>
          <a:stretch>
            <a:fillRect/>
          </a:stretch>
        </p:blipFill>
        <p:spPr>
          <a:xfrm>
            <a:off x="0" y="8164"/>
            <a:ext cx="9144000" cy="684167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6.png"/>
          <p:cNvPicPr>
            <a:picLocks noChangeAspect="1"/>
          </p:cNvPicPr>
          <p:nvPr/>
        </p:nvPicPr>
        <p:blipFill>
          <a:blip r:embed="rId2"/>
          <a:stretch>
            <a:fillRect/>
          </a:stretch>
        </p:blipFill>
        <p:spPr>
          <a:xfrm>
            <a:off x="1075984" y="0"/>
            <a:ext cx="6992032"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7.png"/>
          <p:cNvPicPr>
            <a:picLocks noChangeAspect="1"/>
          </p:cNvPicPr>
          <p:nvPr/>
        </p:nvPicPr>
        <p:blipFill>
          <a:blip r:embed="rId2"/>
          <a:stretch>
            <a:fillRect/>
          </a:stretch>
        </p:blipFill>
        <p:spPr>
          <a:xfrm>
            <a:off x="1352169" y="0"/>
            <a:ext cx="6439662"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icture 18.png"/>
          <p:cNvPicPr>
            <a:picLocks noChangeAspect="1"/>
          </p:cNvPicPr>
          <p:nvPr/>
        </p:nvPicPr>
        <p:blipFill>
          <a:blip r:embed="rId2"/>
          <a:stretch>
            <a:fillRect/>
          </a:stretch>
        </p:blipFill>
        <p:spPr>
          <a:xfrm>
            <a:off x="1770552" y="0"/>
            <a:ext cx="5602896" cy="685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9.png"/>
          <p:cNvPicPr>
            <a:picLocks noChangeAspect="1"/>
          </p:cNvPicPr>
          <p:nvPr/>
        </p:nvPicPr>
        <p:blipFill>
          <a:blip r:embed="rId2"/>
          <a:stretch>
            <a:fillRect/>
          </a:stretch>
        </p:blipFill>
        <p:spPr>
          <a:xfrm>
            <a:off x="0" y="0"/>
            <a:ext cx="5445045" cy="6858000"/>
          </a:xfrm>
          <a:prstGeom prst="rect">
            <a:avLst/>
          </a:prstGeom>
        </p:spPr>
      </p:pic>
      <p:sp>
        <p:nvSpPr>
          <p:cNvPr id="3" name="TextBox 2"/>
          <p:cNvSpPr txBox="1"/>
          <p:nvPr/>
        </p:nvSpPr>
        <p:spPr>
          <a:xfrm>
            <a:off x="5445046" y="413269"/>
            <a:ext cx="3534624" cy="5632310"/>
          </a:xfrm>
          <a:prstGeom prst="rect">
            <a:avLst/>
          </a:prstGeom>
          <a:noFill/>
        </p:spPr>
        <p:txBody>
          <a:bodyPr wrap="square" rtlCol="0">
            <a:spAutoFit/>
          </a:bodyPr>
          <a:lstStyle/>
          <a:p>
            <a:pPr>
              <a:buFont typeface="Arial"/>
              <a:buChar char="•"/>
            </a:pPr>
            <a:r>
              <a:rPr lang="en-US" sz="2400" dirty="0" smtClean="0"/>
              <a:t>Most administrators and teachers more aware of 5-2-1-0 message</a:t>
            </a:r>
          </a:p>
          <a:p>
            <a:pPr>
              <a:buFont typeface="Arial"/>
              <a:buChar char="•"/>
            </a:pPr>
            <a:r>
              <a:rPr lang="en-US" sz="2400" dirty="0" smtClean="0"/>
              <a:t>Half parents more aware of message</a:t>
            </a:r>
          </a:p>
          <a:p>
            <a:pPr>
              <a:buFont typeface="Arial"/>
              <a:buChar char="•"/>
            </a:pPr>
            <a:r>
              <a:rPr lang="en-US" sz="2400" dirty="0" smtClean="0"/>
              <a:t>80% of teachers found Toolkit easy to use</a:t>
            </a:r>
          </a:p>
          <a:p>
            <a:pPr>
              <a:buFont typeface="Arial"/>
              <a:buChar char="•"/>
            </a:pPr>
            <a:r>
              <a:rPr lang="en-US" sz="2400" dirty="0" smtClean="0"/>
              <a:t>90% of teachers would be willing to continue implementation</a:t>
            </a:r>
          </a:p>
          <a:p>
            <a:pPr>
              <a:buFont typeface="Arial"/>
              <a:buChar char="•"/>
            </a:pPr>
            <a:r>
              <a:rPr lang="en-US" sz="2400" dirty="0" smtClean="0"/>
              <a:t>2/5 parents reported receiving educational handouts</a:t>
            </a:r>
          </a:p>
          <a:p>
            <a:pPr>
              <a:buFont typeface="Arial"/>
              <a:buChar char="•"/>
            </a:pPr>
            <a:r>
              <a:rPr lang="en-US" sz="2400" dirty="0" smtClean="0"/>
              <a:t>Students responded positively</a:t>
            </a:r>
            <a:endParaRPr lang="en-US"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20.png"/>
          <p:cNvPicPr>
            <a:picLocks noChangeAspect="1"/>
          </p:cNvPicPr>
          <p:nvPr/>
        </p:nvPicPr>
        <p:blipFill>
          <a:blip r:embed="rId2"/>
          <a:stretch>
            <a:fillRect/>
          </a:stretch>
        </p:blipFill>
        <p:spPr>
          <a:xfrm>
            <a:off x="1378893" y="0"/>
            <a:ext cx="6386214" cy="6858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22.png"/>
          <p:cNvPicPr>
            <a:picLocks noChangeAspect="1"/>
          </p:cNvPicPr>
          <p:nvPr/>
        </p:nvPicPr>
        <p:blipFill>
          <a:blip r:embed="rId2"/>
          <a:stretch>
            <a:fillRect/>
          </a:stretch>
        </p:blipFill>
        <p:spPr>
          <a:xfrm>
            <a:off x="1322565" y="0"/>
            <a:ext cx="6498870" cy="6858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23.png"/>
          <p:cNvPicPr>
            <a:picLocks noChangeAspect="1"/>
          </p:cNvPicPr>
          <p:nvPr/>
        </p:nvPicPr>
        <p:blipFill>
          <a:blip r:embed="rId2"/>
          <a:stretch>
            <a:fillRect/>
          </a:stretch>
        </p:blipFill>
        <p:spPr>
          <a:xfrm>
            <a:off x="1242597" y="0"/>
            <a:ext cx="6658805" cy="6858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arentsurvey.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1673081" y="-241021"/>
            <a:ext cx="5734843" cy="7421561"/>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5-2-1-almost none!</a:t>
            </a:r>
            <a:endParaRPr lang="en-US" dirty="0"/>
          </a:p>
        </p:txBody>
      </p:sp>
      <p:sp>
        <p:nvSpPr>
          <p:cNvPr id="3" name="Content Placeholder 2"/>
          <p:cNvSpPr>
            <a:spLocks noGrp="1"/>
          </p:cNvSpPr>
          <p:nvPr>
            <p:ph idx="1"/>
          </p:nvPr>
        </p:nvSpPr>
        <p:spPr/>
        <p:txBody>
          <a:bodyPr>
            <a:normAutofit lnSpcReduction="10000"/>
          </a:bodyPr>
          <a:lstStyle/>
          <a:p>
            <a:r>
              <a:rPr lang="en-US" dirty="0" smtClean="0"/>
              <a:t>Slogan and campaign provides a simple “road map” for attaining a healthier lifestyle </a:t>
            </a:r>
          </a:p>
          <a:p>
            <a:r>
              <a:rPr lang="en-US" dirty="0" smtClean="0"/>
              <a:t>Tailored to help children and parents better understand concrete ways to live a healthy life</a:t>
            </a:r>
          </a:p>
          <a:p>
            <a:r>
              <a:rPr lang="en-US" dirty="0" smtClean="0"/>
              <a:t>Enables parents/children/families to focus initial efforts and frame further attempts at adopting behavioral change</a:t>
            </a:r>
          </a:p>
          <a:p>
            <a:r>
              <a:rPr lang="en-US" dirty="0" smtClean="0"/>
              <a:t>Now used in 40% of regional social marketing campaigns</a:t>
            </a:r>
          </a:p>
        </p:txBody>
      </p:sp>
      <p:graphicFrame>
        <p:nvGraphicFramePr>
          <p:cNvPr id="5123" name="Object 3"/>
          <p:cNvGraphicFramePr>
            <a:graphicFrameLocks noChangeAspect="1"/>
          </p:cNvGraphicFramePr>
          <p:nvPr/>
        </p:nvGraphicFramePr>
        <p:xfrm>
          <a:off x="7337041" y="6210300"/>
          <a:ext cx="1743126" cy="493886"/>
        </p:xfrm>
        <a:graphic>
          <a:graphicData uri="http://schemas.openxmlformats.org/presentationml/2006/ole">
            <p:oleObj spid="_x0000_s131074" name="Document" r:id="rId4" imgW="2286000" imgH="647700" progId="Word.Document.12">
              <p:link updateAutomatic="1"/>
            </p:oleObj>
          </a:graphicData>
        </a:graphic>
      </p:graphicFrame>
      <p:pic>
        <p:nvPicPr>
          <p:cNvPr id="7" name="Picture 6" descr="Picture 2.png"/>
          <p:cNvPicPr/>
          <p:nvPr/>
        </p:nvPicPr>
        <p:blipFill>
          <a:blip r:embed="rId5"/>
          <a:srcRect r="7873"/>
          <a:stretch>
            <a:fillRect/>
          </a:stretch>
        </p:blipFill>
        <p:spPr>
          <a:xfrm>
            <a:off x="92145" y="6164620"/>
            <a:ext cx="1908890" cy="6477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436"/>
            <a:ext cx="8229600" cy="1176204"/>
          </a:xfrm>
        </p:spPr>
        <p:txBody>
          <a:bodyPr>
            <a:normAutofit/>
          </a:bodyPr>
          <a:lstStyle/>
          <a:p>
            <a:r>
              <a:rPr lang="en-US" sz="3600" b="1" dirty="0" smtClean="0"/>
              <a:t>Current State of Hawaii’s Children Health</a:t>
            </a:r>
            <a:endParaRPr lang="en-US" sz="3600" b="1" dirty="0"/>
          </a:p>
        </p:txBody>
      </p:sp>
      <p:sp>
        <p:nvSpPr>
          <p:cNvPr id="3" name="Content Placeholder 2"/>
          <p:cNvSpPr>
            <a:spLocks noGrp="1"/>
          </p:cNvSpPr>
          <p:nvPr>
            <p:ph idx="1"/>
          </p:nvPr>
        </p:nvSpPr>
        <p:spPr>
          <a:xfrm>
            <a:off x="457200" y="1182461"/>
            <a:ext cx="8432800" cy="4943703"/>
          </a:xfrm>
        </p:spPr>
        <p:txBody>
          <a:bodyPr>
            <a:normAutofit/>
          </a:bodyPr>
          <a:lstStyle/>
          <a:p>
            <a:r>
              <a:rPr lang="en-US" dirty="0" smtClean="0"/>
              <a:t>Unclear  - no regular BMI surveillance screening</a:t>
            </a:r>
          </a:p>
          <a:p>
            <a:r>
              <a:rPr lang="en-US" dirty="0" smtClean="0"/>
              <a:t>BMI collected at school entry but data is not analyzed systematically </a:t>
            </a:r>
          </a:p>
          <a:p>
            <a:r>
              <a:rPr lang="en-US" dirty="0" err="1" smtClean="0"/>
              <a:t>Pobutsky</a:t>
            </a:r>
            <a:r>
              <a:rPr lang="en-US" dirty="0" smtClean="0"/>
              <a:t> et a. Hawaii Medical Journal, Oct 2006</a:t>
            </a:r>
          </a:p>
          <a:p>
            <a:pPr lvl="1"/>
            <a:r>
              <a:rPr lang="en-US" dirty="0" smtClean="0"/>
              <a:t>Form 14 data at school entry (2002-2003)</a:t>
            </a:r>
          </a:p>
          <a:p>
            <a:pPr lvl="1"/>
            <a:r>
              <a:rPr lang="en-US" dirty="0" smtClean="0"/>
              <a:t>N=10,199</a:t>
            </a:r>
          </a:p>
          <a:p>
            <a:pPr lvl="1"/>
            <a:r>
              <a:rPr lang="en-US" dirty="0" smtClean="0"/>
              <a:t>28.5% of Hawaii’s children at school entry are overweight or obese</a:t>
            </a:r>
          </a:p>
        </p:txBody>
      </p:sp>
      <p:graphicFrame>
        <p:nvGraphicFramePr>
          <p:cNvPr id="5123" name="Object 3"/>
          <p:cNvGraphicFramePr>
            <a:graphicFrameLocks noChangeAspect="1"/>
          </p:cNvGraphicFramePr>
          <p:nvPr/>
        </p:nvGraphicFramePr>
        <p:xfrm>
          <a:off x="243827" y="6210300"/>
          <a:ext cx="1743126" cy="493886"/>
        </p:xfrm>
        <a:graphic>
          <a:graphicData uri="http://schemas.openxmlformats.org/presentationml/2006/ole">
            <p:oleObj spid="_x0000_s72706" name="Document" r:id="rId4" imgW="2286000" imgH="647700" progId="Word.Document.12">
              <p:link updateAutomatic="1"/>
            </p:oleObj>
          </a:graphicData>
        </a:graphic>
      </p:graphicFrame>
      <p:pic>
        <p:nvPicPr>
          <p:cNvPr id="5" name="Picture 6" descr="Foundation_logo.gif"/>
          <p:cNvPicPr>
            <a:picLocks noChangeAspect="1"/>
          </p:cNvPicPr>
          <p:nvPr/>
        </p:nvPicPr>
        <p:blipFill>
          <a:blip r:embed="rId5"/>
          <a:srcRect/>
          <a:stretch>
            <a:fillRect/>
          </a:stretch>
        </p:blipFill>
        <p:spPr bwMode="auto">
          <a:xfrm>
            <a:off x="7467600" y="6407192"/>
            <a:ext cx="1524000"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69542" cy="1143000"/>
          </a:xfrm>
        </p:spPr>
        <p:txBody>
          <a:bodyPr/>
          <a:lstStyle/>
          <a:p>
            <a:r>
              <a:rPr lang="en-US" dirty="0" smtClean="0"/>
              <a:t>Localize it!</a:t>
            </a:r>
            <a:endParaRPr lang="en-US" dirty="0"/>
          </a:p>
        </p:txBody>
      </p:sp>
      <p:sp>
        <p:nvSpPr>
          <p:cNvPr id="3" name="Content Placeholder 2"/>
          <p:cNvSpPr>
            <a:spLocks noGrp="1"/>
          </p:cNvSpPr>
          <p:nvPr>
            <p:ph idx="1"/>
          </p:nvPr>
        </p:nvSpPr>
        <p:spPr>
          <a:xfrm>
            <a:off x="227292" y="1600200"/>
            <a:ext cx="3455681" cy="4525963"/>
          </a:xfrm>
        </p:spPr>
        <p:txBody>
          <a:bodyPr/>
          <a:lstStyle/>
          <a:p>
            <a:r>
              <a:rPr lang="en-US" dirty="0" smtClean="0"/>
              <a:t>Pictures</a:t>
            </a:r>
          </a:p>
          <a:p>
            <a:r>
              <a:rPr lang="en-US" dirty="0" smtClean="0"/>
              <a:t>Words</a:t>
            </a:r>
          </a:p>
          <a:p>
            <a:pPr lvl="2"/>
            <a:r>
              <a:rPr lang="en-US" dirty="0" err="1" smtClean="0"/>
              <a:t>Elima</a:t>
            </a:r>
            <a:r>
              <a:rPr lang="en-US" dirty="0" smtClean="0"/>
              <a:t>, </a:t>
            </a:r>
            <a:r>
              <a:rPr lang="en-US" dirty="0" err="1" smtClean="0"/>
              <a:t>ekolu</a:t>
            </a:r>
            <a:r>
              <a:rPr lang="en-US" dirty="0" smtClean="0"/>
              <a:t>…</a:t>
            </a:r>
          </a:p>
          <a:p>
            <a:r>
              <a:rPr lang="en-US" dirty="0" smtClean="0"/>
              <a:t>Mascot</a:t>
            </a:r>
          </a:p>
          <a:p>
            <a:r>
              <a:rPr lang="en-US" dirty="0" smtClean="0"/>
              <a:t>Spokesperson</a:t>
            </a:r>
          </a:p>
          <a:p>
            <a:r>
              <a:rPr lang="en-US" dirty="0" smtClean="0"/>
              <a:t>Music</a:t>
            </a:r>
          </a:p>
          <a:p>
            <a:r>
              <a:rPr lang="en-US" dirty="0" smtClean="0"/>
              <a:t>Events</a:t>
            </a:r>
          </a:p>
        </p:txBody>
      </p:sp>
      <p:sp>
        <p:nvSpPr>
          <p:cNvPr id="4" name="Title 1"/>
          <p:cNvSpPr txBox="1">
            <a:spLocks/>
          </p:cNvSpPr>
          <p:nvPr/>
        </p:nvSpPr>
        <p:spPr>
          <a:xfrm>
            <a:off x="5225756" y="274638"/>
            <a:ext cx="3461044"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Venues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5408368" y="1600200"/>
            <a:ext cx="3584394"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Health systems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Health centers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Physician offices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Hospitals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Schools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Child care centers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Sports facilities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Worksites…..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descr="mango.jpg"/>
          <p:cNvPicPr>
            <a:picLocks noChangeAspect="1"/>
          </p:cNvPicPr>
          <p:nvPr/>
        </p:nvPicPr>
        <p:blipFill>
          <a:blip r:embed="rId2"/>
          <a:stretch>
            <a:fillRect/>
          </a:stretch>
        </p:blipFill>
        <p:spPr>
          <a:xfrm>
            <a:off x="3710626" y="1982713"/>
            <a:ext cx="1325279" cy="1105174"/>
          </a:xfrm>
          <a:prstGeom prst="rect">
            <a:avLst/>
          </a:prstGeom>
        </p:spPr>
      </p:pic>
      <p:pic>
        <p:nvPicPr>
          <p:cNvPr id="8" name="Picture 7" descr="banana.jpg"/>
          <p:cNvPicPr>
            <a:picLocks noChangeAspect="1"/>
          </p:cNvPicPr>
          <p:nvPr/>
        </p:nvPicPr>
        <p:blipFill>
          <a:blip r:embed="rId3"/>
          <a:stretch>
            <a:fillRect/>
          </a:stretch>
        </p:blipFill>
        <p:spPr>
          <a:xfrm>
            <a:off x="2311545" y="1417638"/>
            <a:ext cx="1266183" cy="949637"/>
          </a:xfrm>
          <a:prstGeom prst="rect">
            <a:avLst/>
          </a:prstGeom>
        </p:spPr>
      </p:pic>
      <p:pic>
        <p:nvPicPr>
          <p:cNvPr id="9" name="Picture 8" descr="w5.jpg"/>
          <p:cNvPicPr>
            <a:picLocks noChangeAspect="1"/>
          </p:cNvPicPr>
          <p:nvPr/>
        </p:nvPicPr>
        <p:blipFill>
          <a:blip r:embed="rId4"/>
          <a:stretch>
            <a:fillRect/>
          </a:stretch>
        </p:blipFill>
        <p:spPr>
          <a:xfrm>
            <a:off x="3022960" y="3229870"/>
            <a:ext cx="2012945" cy="1318479"/>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Goal: Change the social norm, </a:t>
            </a:r>
            <a:br>
              <a:rPr lang="en-US" dirty="0" smtClean="0"/>
            </a:br>
            <a:r>
              <a:rPr lang="en-US" dirty="0" smtClean="0"/>
              <a:t>one step at a time</a:t>
            </a:r>
            <a:endParaRPr lang="en-US" dirty="0"/>
          </a:p>
        </p:txBody>
      </p:sp>
      <p:graphicFrame>
        <p:nvGraphicFramePr>
          <p:cNvPr id="5123" name="Object 3"/>
          <p:cNvGraphicFramePr>
            <a:graphicFrameLocks noChangeAspect="1"/>
          </p:cNvGraphicFramePr>
          <p:nvPr/>
        </p:nvGraphicFramePr>
        <p:xfrm>
          <a:off x="7337041" y="6210300"/>
          <a:ext cx="1743126" cy="493886"/>
        </p:xfrm>
        <a:graphic>
          <a:graphicData uri="http://schemas.openxmlformats.org/presentationml/2006/ole">
            <p:oleObj spid="_x0000_s134146" name="Document" r:id="rId4" imgW="2286000" imgH="647700" progId="Word.Document.12">
              <p:link updateAutomatic="1"/>
            </p:oleObj>
          </a:graphicData>
        </a:graphic>
      </p:graphicFrame>
      <p:pic>
        <p:nvPicPr>
          <p:cNvPr id="7" name="Picture 6" descr="Picture 2.png"/>
          <p:cNvPicPr/>
          <p:nvPr/>
        </p:nvPicPr>
        <p:blipFill>
          <a:blip r:embed="rId5"/>
          <a:srcRect r="7873"/>
          <a:stretch>
            <a:fillRect/>
          </a:stretch>
        </p:blipFill>
        <p:spPr>
          <a:xfrm>
            <a:off x="92145" y="6164620"/>
            <a:ext cx="1908890" cy="647700"/>
          </a:xfrm>
          <a:prstGeom prst="rect">
            <a:avLst/>
          </a:prstGeom>
        </p:spPr>
      </p:pic>
      <p:pic>
        <p:nvPicPr>
          <p:cNvPr id="9" name="Picture 8" descr="Picture 28.png"/>
          <p:cNvPicPr>
            <a:picLocks noChangeAspect="1"/>
          </p:cNvPicPr>
          <p:nvPr/>
        </p:nvPicPr>
        <p:blipFill>
          <a:blip r:embed="rId6"/>
          <a:stretch>
            <a:fillRect/>
          </a:stretch>
        </p:blipFill>
        <p:spPr>
          <a:xfrm>
            <a:off x="6114950" y="1524746"/>
            <a:ext cx="3029050" cy="2214059"/>
          </a:xfrm>
          <a:prstGeom prst="rect">
            <a:avLst/>
          </a:prstGeom>
        </p:spPr>
      </p:pic>
      <p:pic>
        <p:nvPicPr>
          <p:cNvPr id="11" name="Picture 10" descr="Picture 29.png"/>
          <p:cNvPicPr>
            <a:picLocks noChangeAspect="1"/>
          </p:cNvPicPr>
          <p:nvPr/>
        </p:nvPicPr>
        <p:blipFill>
          <a:blip r:embed="rId7"/>
          <a:stretch>
            <a:fillRect/>
          </a:stretch>
        </p:blipFill>
        <p:spPr>
          <a:xfrm>
            <a:off x="264303" y="1553826"/>
            <a:ext cx="2893460" cy="2184979"/>
          </a:xfrm>
          <a:prstGeom prst="rect">
            <a:avLst/>
          </a:prstGeom>
        </p:spPr>
      </p:pic>
      <p:pic>
        <p:nvPicPr>
          <p:cNvPr id="12" name="Picture 11" descr="Picture 31.png"/>
          <p:cNvPicPr>
            <a:picLocks noChangeAspect="1"/>
          </p:cNvPicPr>
          <p:nvPr/>
        </p:nvPicPr>
        <p:blipFill>
          <a:blip r:embed="rId8"/>
          <a:stretch>
            <a:fillRect/>
          </a:stretch>
        </p:blipFill>
        <p:spPr>
          <a:xfrm>
            <a:off x="3483837" y="1553826"/>
            <a:ext cx="2556752" cy="2184979"/>
          </a:xfrm>
          <a:prstGeom prst="rect">
            <a:avLst/>
          </a:prstGeom>
        </p:spPr>
      </p:pic>
      <p:pic>
        <p:nvPicPr>
          <p:cNvPr id="13" name="Picture 12" descr="sugar pop.jpg"/>
          <p:cNvPicPr>
            <a:picLocks noChangeAspect="1"/>
          </p:cNvPicPr>
          <p:nvPr/>
        </p:nvPicPr>
        <p:blipFill>
          <a:blip r:embed="rId9"/>
          <a:stretch>
            <a:fillRect/>
          </a:stretch>
        </p:blipFill>
        <p:spPr>
          <a:xfrm>
            <a:off x="7373112" y="4191000"/>
            <a:ext cx="1313688" cy="1524000"/>
          </a:xfrm>
          <a:prstGeom prst="rect">
            <a:avLst/>
          </a:prstGeom>
        </p:spPr>
      </p:pic>
      <p:pic>
        <p:nvPicPr>
          <p:cNvPr id="14" name="Picture 13" descr="Slideshow-Snickers_476x357.jpg"/>
          <p:cNvPicPr>
            <a:picLocks noChangeAspect="1"/>
          </p:cNvPicPr>
          <p:nvPr/>
        </p:nvPicPr>
        <p:blipFill>
          <a:blip r:embed="rId10"/>
          <a:stretch>
            <a:fillRect/>
          </a:stretch>
        </p:blipFill>
        <p:spPr>
          <a:xfrm>
            <a:off x="5554790" y="4191000"/>
            <a:ext cx="1928087" cy="1449110"/>
          </a:xfrm>
          <a:prstGeom prst="rect">
            <a:avLst/>
          </a:prstGeom>
        </p:spPr>
      </p:pic>
      <p:pic>
        <p:nvPicPr>
          <p:cNvPr id="15" name="Picture 14" descr="doritos_chili.jpg"/>
          <p:cNvPicPr>
            <a:picLocks noChangeAspect="1"/>
          </p:cNvPicPr>
          <p:nvPr/>
        </p:nvPicPr>
        <p:blipFill>
          <a:blip r:embed="rId11"/>
          <a:stretch>
            <a:fillRect/>
          </a:stretch>
        </p:blipFill>
        <p:spPr>
          <a:xfrm>
            <a:off x="4018150" y="4191000"/>
            <a:ext cx="1653812" cy="2361717"/>
          </a:xfrm>
          <a:prstGeom prst="rect">
            <a:avLst/>
          </a:prstGeom>
        </p:spPr>
      </p:pic>
      <p:pic>
        <p:nvPicPr>
          <p:cNvPr id="16" name="Picture 15" descr="Coke-20-oz-Bottles1.jpg"/>
          <p:cNvPicPr>
            <a:picLocks noChangeAspect="1"/>
          </p:cNvPicPr>
          <p:nvPr/>
        </p:nvPicPr>
        <p:blipFill>
          <a:blip r:embed="rId12"/>
          <a:stretch>
            <a:fillRect/>
          </a:stretch>
        </p:blipFill>
        <p:spPr>
          <a:xfrm>
            <a:off x="2001035" y="4026559"/>
            <a:ext cx="1802000" cy="2307143"/>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a:xfrm>
            <a:off x="457200" y="274638"/>
            <a:ext cx="8229600" cy="1143000"/>
          </a:xfrm>
        </p:spPr>
        <p:txBody>
          <a:bodyPr>
            <a:noAutofit/>
          </a:bodyPr>
          <a:lstStyle/>
          <a:p>
            <a:pPr algn="l"/>
            <a:r>
              <a:rPr lang="en-US" dirty="0" smtClean="0"/>
              <a:t>			Let’s Move!!</a:t>
            </a:r>
          </a:p>
        </p:txBody>
      </p:sp>
      <p:sp>
        <p:nvSpPr>
          <p:cNvPr id="7" name="Content Placeholder 6"/>
          <p:cNvSpPr>
            <a:spLocks noGrp="1"/>
          </p:cNvSpPr>
          <p:nvPr>
            <p:ph idx="1"/>
          </p:nvPr>
        </p:nvSpPr>
        <p:spPr>
          <a:xfrm>
            <a:off x="457200" y="1703530"/>
            <a:ext cx="7010400" cy="4422633"/>
          </a:xfrm>
        </p:spPr>
        <p:txBody>
          <a:bodyPr>
            <a:normAutofit fontScale="85000" lnSpcReduction="20000"/>
          </a:bodyPr>
          <a:lstStyle/>
          <a:p>
            <a:r>
              <a:rPr lang="en-US" dirty="0" smtClean="0"/>
              <a:t>What: National campaign to “tackle” the challenge of childhood obesity</a:t>
            </a:r>
          </a:p>
          <a:p>
            <a:r>
              <a:rPr lang="en-US" dirty="0" smtClean="0"/>
              <a:t>Who: The </a:t>
            </a:r>
            <a:r>
              <a:rPr lang="en-US" dirty="0" err="1" smtClean="0"/>
              <a:t>Obamas</a:t>
            </a:r>
            <a:r>
              <a:rPr lang="en-US" dirty="0" smtClean="0"/>
              <a:t>, the Federal Government and everyone else</a:t>
            </a:r>
          </a:p>
          <a:p>
            <a:r>
              <a:rPr lang="en-US" dirty="0" smtClean="0"/>
              <a:t>Goal: To solve the epidemic of childhood obesity within a generation</a:t>
            </a:r>
          </a:p>
          <a:p>
            <a:r>
              <a:rPr lang="en-US" dirty="0" smtClean="0"/>
              <a:t>How: A comprehensive approach </a:t>
            </a:r>
          </a:p>
          <a:p>
            <a:pPr lvl="1"/>
            <a:r>
              <a:rPr lang="en-US" dirty="0" smtClean="0"/>
              <a:t>Builds on effective strategies</a:t>
            </a:r>
          </a:p>
          <a:p>
            <a:pPr lvl="1"/>
            <a:r>
              <a:rPr lang="en-US" dirty="0" smtClean="0"/>
              <a:t>Engages families and communities</a:t>
            </a:r>
          </a:p>
          <a:p>
            <a:pPr lvl="1"/>
            <a:r>
              <a:rPr lang="en-US" dirty="0" smtClean="0"/>
              <a:t>Mobilizes both public and private sector resources</a:t>
            </a:r>
            <a:endParaRPr lang="en-US" dirty="0"/>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76200" y="6273488"/>
            <a:ext cx="2003848" cy="584512"/>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pic>
        <p:nvPicPr>
          <p:cNvPr id="8" name="Picture 7" descr="logo_letsmove.gif"/>
          <p:cNvPicPr>
            <a:picLocks noChangeAspect="1"/>
          </p:cNvPicPr>
          <p:nvPr/>
        </p:nvPicPr>
        <p:blipFill>
          <a:blip r:embed="rId5">
            <a:alphaModFix amt="76000"/>
          </a:blip>
          <a:srcRect l="8137" t="3125" r="4084"/>
          <a:stretch>
            <a:fillRect/>
          </a:stretch>
        </p:blipFill>
        <p:spPr>
          <a:xfrm>
            <a:off x="6408573" y="0"/>
            <a:ext cx="2735427" cy="2100096"/>
          </a:xfrm>
          <a:prstGeom prst="rect">
            <a:avLst/>
          </a:prstGeom>
        </p:spPr>
      </p:pic>
      <p:pic>
        <p:nvPicPr>
          <p:cNvPr id="9" name="Picture 8" descr="Michelle-Obama-discusses-being-first-lady.jpg"/>
          <p:cNvPicPr>
            <a:picLocks noChangeAspect="1"/>
          </p:cNvPicPr>
          <p:nvPr/>
        </p:nvPicPr>
        <p:blipFill>
          <a:blip r:embed="rId6"/>
          <a:stretch>
            <a:fillRect/>
          </a:stretch>
        </p:blipFill>
        <p:spPr>
          <a:xfrm>
            <a:off x="6593727" y="3208751"/>
            <a:ext cx="2397873" cy="291741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a:xfrm>
            <a:off x="457200" y="340332"/>
            <a:ext cx="8229600" cy="1143000"/>
          </a:xfrm>
        </p:spPr>
        <p:txBody>
          <a:bodyPr>
            <a:noAutofit/>
          </a:bodyPr>
          <a:lstStyle/>
          <a:p>
            <a:r>
              <a:rPr lang="en-US" sz="3200" dirty="0" smtClean="0"/>
              <a:t>Presidential Memorandum: Establishing a Task Force on Childhood Obesity</a:t>
            </a:r>
          </a:p>
        </p:txBody>
      </p:sp>
      <p:sp>
        <p:nvSpPr>
          <p:cNvPr id="7" name="Content Placeholder 6"/>
          <p:cNvSpPr>
            <a:spLocks noGrp="1"/>
          </p:cNvSpPr>
          <p:nvPr>
            <p:ph idx="1"/>
          </p:nvPr>
        </p:nvSpPr>
        <p:spPr>
          <a:xfrm>
            <a:off x="251795" y="1600200"/>
            <a:ext cx="6537837" cy="4525963"/>
          </a:xfrm>
        </p:spPr>
        <p:txBody>
          <a:bodyPr>
            <a:normAutofit fontScale="77500" lnSpcReduction="20000"/>
          </a:bodyPr>
          <a:lstStyle/>
          <a:p>
            <a:r>
              <a:rPr lang="en-US" dirty="0" smtClean="0"/>
              <a:t>Mandate: </a:t>
            </a:r>
            <a:r>
              <a:rPr lang="en-US" b="1" i="1" dirty="0" smtClean="0"/>
              <a:t>To develop an interagency action plan to solve the problem of childhood obesity within a generation</a:t>
            </a:r>
          </a:p>
          <a:p>
            <a:r>
              <a:rPr lang="en-US" dirty="0" smtClean="0"/>
              <a:t>Chair: </a:t>
            </a:r>
            <a:r>
              <a:rPr lang="en-US" sz="2800" dirty="0" smtClean="0"/>
              <a:t>Assistant to the President for Domestic Policy</a:t>
            </a:r>
            <a:endParaRPr lang="en-US" dirty="0" smtClean="0"/>
          </a:p>
          <a:p>
            <a:r>
              <a:rPr lang="en-US" dirty="0" smtClean="0"/>
              <a:t>Membership:	</a:t>
            </a:r>
          </a:p>
          <a:p>
            <a:pPr lvl="1"/>
            <a:r>
              <a:rPr lang="en-US" dirty="0" smtClean="0"/>
              <a:t>Secretaries of Interior, Agriculture, HHS, Education</a:t>
            </a:r>
          </a:p>
          <a:p>
            <a:pPr lvl="1"/>
            <a:r>
              <a:rPr lang="en-US" dirty="0" smtClean="0"/>
              <a:t>Director of Management and Budget</a:t>
            </a:r>
          </a:p>
          <a:p>
            <a:pPr lvl="1"/>
            <a:r>
              <a:rPr lang="en-US" dirty="0" smtClean="0"/>
              <a:t>Asst to the President and Chief of Staff to First Lady</a:t>
            </a:r>
          </a:p>
          <a:p>
            <a:pPr lvl="1"/>
            <a:r>
              <a:rPr lang="en-US" dirty="0" smtClean="0"/>
              <a:t>Asst to the President for Economic Policy</a:t>
            </a:r>
          </a:p>
          <a:p>
            <a:pPr lvl="1"/>
            <a:r>
              <a:rPr lang="en-US" dirty="0" smtClean="0"/>
              <a:t>Heads of other executive departments, agencies as Chair designates</a:t>
            </a:r>
          </a:p>
          <a:p>
            <a:endParaRPr lang="en-US" dirty="0" smtClean="0"/>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76200" y="76200"/>
            <a:ext cx="1620681" cy="472744"/>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a:xfrm>
            <a:off x="457200" y="457200"/>
            <a:ext cx="8229600" cy="1143000"/>
          </a:xfrm>
        </p:spPr>
        <p:txBody>
          <a:bodyPr>
            <a:normAutofit/>
          </a:bodyPr>
          <a:lstStyle/>
          <a:p>
            <a:r>
              <a:rPr lang="en-US" dirty="0" smtClean="0"/>
              <a:t>Mission and Function: </a:t>
            </a:r>
          </a:p>
        </p:txBody>
      </p:sp>
      <p:sp>
        <p:nvSpPr>
          <p:cNvPr id="7" name="Content Placeholder 6"/>
          <p:cNvSpPr>
            <a:spLocks noGrp="1"/>
          </p:cNvSpPr>
          <p:nvPr>
            <p:ph idx="1"/>
          </p:nvPr>
        </p:nvSpPr>
        <p:spPr>
          <a:xfrm>
            <a:off x="457200" y="1600200"/>
            <a:ext cx="8229600" cy="4525963"/>
          </a:xfrm>
        </p:spPr>
        <p:txBody>
          <a:bodyPr/>
          <a:lstStyle/>
          <a:p>
            <a:r>
              <a:rPr lang="en-US" dirty="0" smtClean="0"/>
              <a:t> The functions of the task force as to make recommendations to meet the following objectives</a:t>
            </a:r>
          </a:p>
          <a:p>
            <a:pPr lvl="1"/>
            <a:r>
              <a:rPr lang="en-US" dirty="0" smtClean="0"/>
              <a:t>Ensure access to healthy, affordable food</a:t>
            </a:r>
          </a:p>
          <a:p>
            <a:pPr lvl="1"/>
            <a:r>
              <a:rPr lang="en-US" dirty="0" smtClean="0"/>
              <a:t>Increase physical activity in schools and communities</a:t>
            </a:r>
          </a:p>
          <a:p>
            <a:pPr lvl="1"/>
            <a:r>
              <a:rPr lang="en-US" dirty="0" smtClean="0"/>
              <a:t>Provide healthier foods in schools</a:t>
            </a:r>
          </a:p>
          <a:p>
            <a:pPr lvl="1"/>
            <a:r>
              <a:rPr lang="en-US" dirty="0" smtClean="0"/>
              <a:t>Empower parents with information and tools to make good choices for themselves and families</a:t>
            </a:r>
            <a:endParaRPr lang="en-US" dirty="0"/>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76200" y="76200"/>
            <a:ext cx="2351088" cy="685800"/>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a:xfrm>
            <a:off x="457200" y="1154155"/>
            <a:ext cx="8229600" cy="845112"/>
          </a:xfrm>
        </p:spPr>
        <p:txBody>
          <a:bodyPr>
            <a:normAutofit/>
          </a:bodyPr>
          <a:lstStyle/>
          <a:p>
            <a:r>
              <a:rPr lang="en-US" sz="3600" dirty="0" smtClean="0"/>
              <a:t>The Obama Initiative and the AAP</a:t>
            </a:r>
          </a:p>
        </p:txBody>
      </p:sp>
      <p:sp>
        <p:nvSpPr>
          <p:cNvPr id="7" name="Content Placeholder 6"/>
          <p:cNvSpPr>
            <a:spLocks noGrp="1"/>
          </p:cNvSpPr>
          <p:nvPr>
            <p:ph idx="1"/>
          </p:nvPr>
        </p:nvSpPr>
        <p:spPr>
          <a:xfrm>
            <a:off x="457200" y="1999268"/>
            <a:ext cx="8229600" cy="4126896"/>
          </a:xfrm>
        </p:spPr>
        <p:txBody>
          <a:bodyPr>
            <a:normAutofit fontScale="85000" lnSpcReduction="20000"/>
          </a:bodyPr>
          <a:lstStyle/>
          <a:p>
            <a:r>
              <a:rPr lang="en-US" b="1" dirty="0" smtClean="0"/>
              <a:t>The AAP has pledged to engage in several efforts with 2 primary goals:</a:t>
            </a:r>
          </a:p>
          <a:p>
            <a:pPr marL="514350" indent="-514350">
              <a:buFont typeface="+mj-lt"/>
              <a:buAutoNum type="arabicPeriod"/>
            </a:pPr>
            <a:r>
              <a:rPr lang="en-US" dirty="0" smtClean="0"/>
              <a:t>Body Mass Index (BMI) is calculated for every child at every well-child visit </a:t>
            </a:r>
          </a:p>
          <a:p>
            <a:pPr marL="971550" lvl="1" indent="-514350"/>
            <a:r>
              <a:rPr lang="en-US" dirty="0" smtClean="0"/>
              <a:t>Information is provided to parents about how to help their child achieve a healthy weight; and</a:t>
            </a:r>
          </a:p>
          <a:p>
            <a:pPr marL="514350" indent="-514350">
              <a:buFont typeface="+mj-lt"/>
              <a:buAutoNum type="arabicPeriod"/>
            </a:pPr>
            <a:r>
              <a:rPr lang="en-US" dirty="0" smtClean="0"/>
              <a:t>Prescriptions for healthy active living (good nutrition and physical activity) are provided at every well-child visit, along with information for families about the impact of healthy eating habits and regular physical activity on overall health</a:t>
            </a:r>
          </a:p>
          <a:p>
            <a:pPr lvl="1"/>
            <a:endParaRPr lang="en-US" dirty="0"/>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1" name="Picture 6" descr="Foundation_logo.gif"/>
          <p:cNvPicPr>
            <a:picLocks noChangeAspect="1"/>
          </p:cNvPicPr>
          <p:nvPr/>
        </p:nvPicPr>
        <p:blipFill>
          <a:blip r:embed="rId3"/>
          <a:srcRect/>
          <a:stretch>
            <a:fillRect/>
          </a:stretch>
        </p:blipFill>
        <p:spPr bwMode="auto">
          <a:xfrm>
            <a:off x="7467600" y="6324600"/>
            <a:ext cx="1524000" cy="358775"/>
          </a:xfrm>
          <a:prstGeom prst="rect">
            <a:avLst/>
          </a:prstGeom>
          <a:noFill/>
          <a:ln w="9525">
            <a:noFill/>
            <a:miter lim="800000"/>
            <a:headEnd/>
            <a:tailEnd/>
          </a:ln>
        </p:spPr>
      </p:pic>
      <p:pic>
        <p:nvPicPr>
          <p:cNvPr id="8" name="Picture 5" descr="HICORE Logo.JPG"/>
          <p:cNvPicPr>
            <a:picLocks noChangeAspect="1"/>
          </p:cNvPicPr>
          <p:nvPr/>
        </p:nvPicPr>
        <p:blipFill>
          <a:blip r:embed="rId4"/>
          <a:srcRect/>
          <a:stretch>
            <a:fillRect/>
          </a:stretch>
        </p:blipFill>
        <p:spPr bwMode="auto">
          <a:xfrm>
            <a:off x="634471" y="6287206"/>
            <a:ext cx="1244742" cy="363084"/>
          </a:xfrm>
          <a:prstGeom prst="rect">
            <a:avLst/>
          </a:prstGeom>
          <a:noFill/>
          <a:ln w="9525">
            <a:noFill/>
            <a:miter lim="800000"/>
            <a:headEnd/>
            <a:tailEnd/>
          </a:ln>
        </p:spPr>
      </p:pic>
      <p:pic>
        <p:nvPicPr>
          <p:cNvPr id="10" name="Content Placeholder 7" descr="banner-home.jpg"/>
          <p:cNvPicPr>
            <a:picLocks noChangeAspect="1"/>
          </p:cNvPicPr>
          <p:nvPr/>
        </p:nvPicPr>
        <p:blipFill>
          <a:blip r:embed="rId5"/>
          <a:srcRect t="-3189" b="-5379"/>
          <a:stretch>
            <a:fillRect/>
          </a:stretch>
        </p:blipFill>
        <p:spPr>
          <a:xfrm>
            <a:off x="457200" y="0"/>
            <a:ext cx="7823349" cy="128792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AAP_Rx COLOR 1 up v2-1.pdf"/>
          <p:cNvPicPr>
            <a:picLocks noChangeAspect="1"/>
          </p:cNvPicPr>
          <p:nvPr/>
        </p:nvPicPr>
        <mc:AlternateContent>
          <mc:Choice xmlns:ma="http://schemas.microsoft.com/office/mac/drawingml/2008/main" Requires="ma">
            <p:blipFill>
              <a:blip r:embed="rId2"/>
              <a:srcRect l="12248" t="14561" r="10200" b="14755"/>
              <a:stretch>
                <a:fillRect/>
              </a:stretch>
            </p:blipFill>
          </mc:Choice>
          <mc:Fallback>
            <p:blipFill>
              <a:blip r:embed="rId3"/>
              <a:srcRect l="12248" t="14561" r="10200" b="14755"/>
              <a:stretch>
                <a:fillRect/>
              </a:stretch>
            </p:blipFill>
          </mc:Fallback>
        </mc:AlternateContent>
        <p:spPr>
          <a:xfrm>
            <a:off x="230334" y="300545"/>
            <a:ext cx="8933928" cy="6292054"/>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p:txBody>
          <a:bodyPr/>
          <a:lstStyle/>
          <a:p>
            <a:r>
              <a:rPr lang="en-US" dirty="0" smtClean="0"/>
              <a:t>Will it work?  Will it help?</a:t>
            </a:r>
          </a:p>
        </p:txBody>
      </p:sp>
      <p:sp>
        <p:nvSpPr>
          <p:cNvPr id="7" name="Content Placeholder 6"/>
          <p:cNvSpPr>
            <a:spLocks noGrp="1"/>
          </p:cNvSpPr>
          <p:nvPr>
            <p:ph idx="1"/>
          </p:nvPr>
        </p:nvSpPr>
        <p:spPr>
          <a:xfrm>
            <a:off x="457200" y="1417638"/>
            <a:ext cx="8229600" cy="4708525"/>
          </a:xfrm>
        </p:spPr>
        <p:txBody>
          <a:bodyPr>
            <a:normAutofit fontScale="92500" lnSpcReduction="10000"/>
          </a:bodyPr>
          <a:lstStyle/>
          <a:p>
            <a:r>
              <a:rPr lang="en-US" dirty="0" smtClean="0"/>
              <a:t>Impact of appropriate counseling: </a:t>
            </a:r>
          </a:p>
          <a:p>
            <a:pPr lvl="1"/>
            <a:r>
              <a:rPr lang="en-US" dirty="0" smtClean="0"/>
              <a:t>Evidence: obese patients who receive appropriate counseling from their physicians are more likely to begin a weight management program than those who do not</a:t>
            </a:r>
          </a:p>
          <a:p>
            <a:r>
              <a:rPr lang="en-US" dirty="0" smtClean="0"/>
              <a:t>Most pediatric providers:</a:t>
            </a:r>
          </a:p>
          <a:p>
            <a:pPr lvl="1"/>
            <a:r>
              <a:rPr lang="en-US" dirty="0" smtClean="0"/>
              <a:t>Feel childhood obesity is a very important issue</a:t>
            </a:r>
          </a:p>
          <a:p>
            <a:pPr lvl="1"/>
            <a:r>
              <a:rPr lang="en-US" dirty="0" smtClean="0"/>
              <a:t>Are concerned about their patients</a:t>
            </a:r>
          </a:p>
          <a:p>
            <a:pPr lvl="1"/>
            <a:r>
              <a:rPr lang="en-US" dirty="0" smtClean="0"/>
              <a:t>Want to learn more about strategies to manage overweight patients</a:t>
            </a:r>
          </a:p>
          <a:p>
            <a:pPr lvl="1"/>
            <a:r>
              <a:rPr lang="en-US" dirty="0" smtClean="0"/>
              <a:t>BUT multiple barriers exist</a:t>
            </a:r>
            <a:endParaRPr lang="en-US" dirty="0"/>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76200" y="76200"/>
            <a:ext cx="1872323" cy="546147"/>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p:txBody>
          <a:bodyPr/>
          <a:lstStyle/>
          <a:p>
            <a:r>
              <a:rPr lang="en-US" dirty="0" smtClean="0"/>
              <a:t>Real and Perceived Barriers</a:t>
            </a:r>
          </a:p>
        </p:txBody>
      </p:sp>
      <p:sp>
        <p:nvSpPr>
          <p:cNvPr id="7" name="Content Placeholder 6"/>
          <p:cNvSpPr>
            <a:spLocks noGrp="1"/>
          </p:cNvSpPr>
          <p:nvPr>
            <p:ph idx="1"/>
          </p:nvPr>
        </p:nvSpPr>
        <p:spPr/>
        <p:txBody>
          <a:bodyPr/>
          <a:lstStyle/>
          <a:p>
            <a:r>
              <a:rPr lang="en-US" dirty="0" smtClean="0"/>
              <a:t>Lack of parent involvement</a:t>
            </a:r>
          </a:p>
          <a:p>
            <a:r>
              <a:rPr lang="en-US" dirty="0" smtClean="0"/>
              <a:t>Lack of patient motivation</a:t>
            </a:r>
          </a:p>
          <a:p>
            <a:r>
              <a:rPr lang="en-US" dirty="0" smtClean="0"/>
              <a:t>Lack of support services</a:t>
            </a:r>
          </a:p>
          <a:p>
            <a:r>
              <a:rPr lang="en-US" dirty="0" smtClean="0"/>
              <a:t>Perceived low efficacy in behavior management strategies, parenting techniques and addressing family conflict</a:t>
            </a:r>
          </a:p>
          <a:p>
            <a:r>
              <a:rPr lang="en-US" dirty="0" smtClean="0"/>
              <a:t>Request – more training</a:t>
            </a:r>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457200" y="6126026"/>
            <a:ext cx="1856304" cy="541474"/>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a:xfrm>
            <a:off x="457200" y="0"/>
            <a:ext cx="8229600" cy="1143000"/>
          </a:xfrm>
        </p:spPr>
        <p:txBody>
          <a:bodyPr/>
          <a:lstStyle/>
          <a:p>
            <a:r>
              <a:rPr lang="en-US" dirty="0" smtClean="0"/>
              <a:t>More Training? The Right Training</a:t>
            </a:r>
          </a:p>
        </p:txBody>
      </p:sp>
      <p:sp>
        <p:nvSpPr>
          <p:cNvPr id="7" name="Content Placeholder 6"/>
          <p:cNvSpPr>
            <a:spLocks noGrp="1"/>
          </p:cNvSpPr>
          <p:nvPr>
            <p:ph idx="1"/>
          </p:nvPr>
        </p:nvSpPr>
        <p:spPr>
          <a:xfrm>
            <a:off x="457200" y="1143000"/>
            <a:ext cx="8229600" cy="4983163"/>
          </a:xfrm>
        </p:spPr>
        <p:txBody>
          <a:bodyPr>
            <a:normAutofit fontScale="92500" lnSpcReduction="20000"/>
          </a:bodyPr>
          <a:lstStyle/>
          <a:p>
            <a:r>
              <a:rPr lang="en-US" dirty="0" smtClean="0"/>
              <a:t>Pediatricians who received recent CME about childhood obesity prevention and management</a:t>
            </a:r>
          </a:p>
          <a:p>
            <a:pPr lvl="1"/>
            <a:r>
              <a:rPr lang="en-US" dirty="0" smtClean="0"/>
              <a:t>Are more familiar with expert guidelines</a:t>
            </a:r>
          </a:p>
          <a:p>
            <a:pPr lvl="1"/>
            <a:r>
              <a:rPr lang="en-US" dirty="0" smtClean="0"/>
              <a:t>More likely to use BMI as a screening tool</a:t>
            </a:r>
          </a:p>
          <a:p>
            <a:pPr lvl="1"/>
            <a:r>
              <a:rPr lang="en-US" dirty="0" smtClean="0"/>
              <a:t>Felt more confident screening, counseling patients and families (Klein, Pediatrics 2010)</a:t>
            </a:r>
          </a:p>
          <a:p>
            <a:r>
              <a:rPr lang="en-US" dirty="0" smtClean="0"/>
              <a:t>Barlow: </a:t>
            </a:r>
          </a:p>
          <a:p>
            <a:pPr>
              <a:buNone/>
            </a:pPr>
            <a:r>
              <a:rPr lang="en-US" sz="3429" dirty="0" smtClean="0"/>
              <a:t>“The complexity of obesity prevention (and management) lies less in the identification of target health behaviors and </a:t>
            </a:r>
            <a:r>
              <a:rPr lang="en-US" sz="3429" b="1" i="1" u="sng" dirty="0" smtClean="0"/>
              <a:t>MUCH more in the process on influencing families to CHANGE behaviors </a:t>
            </a:r>
            <a:r>
              <a:rPr lang="en-US" sz="3429" dirty="0" smtClean="0"/>
              <a:t>“</a:t>
            </a:r>
            <a:endParaRPr lang="en-US" dirty="0" smtClean="0"/>
          </a:p>
          <a:p>
            <a:pPr>
              <a:buNone/>
            </a:pPr>
            <a:endParaRPr lang="en-US" dirty="0" smtClean="0"/>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76200" y="6035675"/>
            <a:ext cx="2351088" cy="685800"/>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7287" name="Object 7"/>
          <p:cNvGraphicFramePr>
            <a:graphicFrameLocks noChangeAspect="1"/>
          </p:cNvGraphicFramePr>
          <p:nvPr/>
        </p:nvGraphicFramePr>
        <p:xfrm>
          <a:off x="1671672" y="-11155"/>
          <a:ext cx="6283146" cy="6890865"/>
        </p:xfrm>
        <a:graphic>
          <a:graphicData uri="http://schemas.openxmlformats.org/presentationml/2006/ole">
            <p:oleObj spid="_x0000_s73730" name="Document" r:id="rId4" imgW="5626100" imgH="7035800" progId="Word.Document.12">
              <p:link updateAutomatic="1"/>
            </p:oleObj>
          </a:graphicData>
        </a:graphic>
      </p:graphicFrame>
      <p:sp>
        <p:nvSpPr>
          <p:cNvPr id="10" name="Left Arrow 9"/>
          <p:cNvSpPr/>
          <p:nvPr/>
        </p:nvSpPr>
        <p:spPr>
          <a:xfrm>
            <a:off x="6883400" y="1454728"/>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6883400" y="1651001"/>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6883400" y="659260"/>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eft Arrow 13"/>
          <p:cNvSpPr/>
          <p:nvPr/>
        </p:nvSpPr>
        <p:spPr>
          <a:xfrm>
            <a:off x="6883400" y="4216138"/>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eft Arrow 14"/>
          <p:cNvSpPr/>
          <p:nvPr/>
        </p:nvSpPr>
        <p:spPr>
          <a:xfrm>
            <a:off x="6883400" y="4690007"/>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a:off x="6883400" y="6505633"/>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p:txBody>
          <a:bodyPr>
            <a:normAutofit fontScale="90000"/>
          </a:bodyPr>
          <a:lstStyle/>
          <a:p>
            <a:r>
              <a:rPr lang="en-US" dirty="0" smtClean="0"/>
              <a:t>Motivational Interviewing</a:t>
            </a:r>
            <a:br>
              <a:rPr lang="en-US" dirty="0" smtClean="0"/>
            </a:br>
            <a:r>
              <a:rPr lang="en-US" dirty="0" smtClean="0"/>
              <a:t>Patient-Centered Communication</a:t>
            </a:r>
          </a:p>
        </p:txBody>
      </p:sp>
      <p:sp>
        <p:nvSpPr>
          <p:cNvPr id="7" name="Content Placeholder 6"/>
          <p:cNvSpPr>
            <a:spLocks noGrp="1"/>
          </p:cNvSpPr>
          <p:nvPr>
            <p:ph idx="1"/>
          </p:nvPr>
        </p:nvSpPr>
        <p:spPr/>
        <p:txBody>
          <a:bodyPr>
            <a:normAutofit fontScale="85000" lnSpcReduction="20000"/>
          </a:bodyPr>
          <a:lstStyle/>
          <a:p>
            <a:r>
              <a:rPr lang="en-US" dirty="0" smtClean="0"/>
              <a:t>Recommended: Pediatric Obesity Prevention Writing Group, IOM, others</a:t>
            </a:r>
          </a:p>
          <a:p>
            <a:r>
              <a:rPr lang="en-US" dirty="0" smtClean="0"/>
              <a:t>Assumes that the clinician’s instruction to change a behavior (bad eating, drinking, smoking) will only be effective if the patient/family/parent recognizes a potential problem and wants to address or prevent it</a:t>
            </a:r>
          </a:p>
          <a:p>
            <a:r>
              <a:rPr lang="en-US" dirty="0" smtClean="0"/>
              <a:t>Based on the “Stages of Change” theory</a:t>
            </a:r>
          </a:p>
          <a:p>
            <a:r>
              <a:rPr lang="en-US" dirty="0" smtClean="0"/>
              <a:t>Clinician helps to motivate the patient/family by helping them move along these stages rather than prescribing a new behavior to those who are not ready</a:t>
            </a:r>
          </a:p>
          <a:p>
            <a:r>
              <a:rPr lang="en-US" dirty="0" smtClean="0"/>
              <a:t>Importance or confidence rulers are used to set goals and problem solve</a:t>
            </a:r>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200099" y="6220716"/>
            <a:ext cx="1586111" cy="462660"/>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1" name="Picture 6" descr="Foundation_logo.gif"/>
          <p:cNvPicPr>
            <a:picLocks noChangeAspect="1"/>
          </p:cNvPicPr>
          <p:nvPr/>
        </p:nvPicPr>
        <p:blipFill>
          <a:blip r:embed="rId3"/>
          <a:srcRect/>
          <a:stretch>
            <a:fillRect/>
          </a:stretch>
        </p:blipFill>
        <p:spPr bwMode="auto">
          <a:xfrm>
            <a:off x="8012132" y="6452792"/>
            <a:ext cx="979468" cy="230583"/>
          </a:xfrm>
          <a:prstGeom prst="rect">
            <a:avLst/>
          </a:prstGeom>
          <a:noFill/>
          <a:ln w="9525">
            <a:noFill/>
            <a:miter lim="800000"/>
            <a:headEnd/>
            <a:tailEnd/>
          </a:ln>
        </p:spPr>
      </p:pic>
      <p:pic>
        <p:nvPicPr>
          <p:cNvPr id="8" name="Picture 7" descr="Picture 1.png"/>
          <p:cNvPicPr>
            <a:picLocks noChangeAspect="1"/>
          </p:cNvPicPr>
          <p:nvPr/>
        </p:nvPicPr>
        <p:blipFill>
          <a:blip r:embed="rId4"/>
          <a:stretch>
            <a:fillRect/>
          </a:stretch>
        </p:blipFill>
        <p:spPr>
          <a:xfrm>
            <a:off x="2270388" y="0"/>
            <a:ext cx="4603223" cy="68580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a:bodyPr>
          <a:lstStyle/>
          <a:p>
            <a:r>
              <a:rPr lang="en-US" sz="4000" dirty="0" smtClean="0"/>
              <a:t>Timely Topics: Program</a:t>
            </a:r>
            <a:endParaRPr lang="en-US" sz="4000" dirty="0"/>
          </a:p>
        </p:txBody>
      </p:sp>
      <p:sp>
        <p:nvSpPr>
          <p:cNvPr id="17" name="Content Placeholder 16"/>
          <p:cNvSpPr>
            <a:spLocks noGrp="1"/>
          </p:cNvSpPr>
          <p:nvPr>
            <p:ph idx="1"/>
          </p:nvPr>
        </p:nvSpPr>
        <p:spPr>
          <a:xfrm>
            <a:off x="457200" y="1417638"/>
            <a:ext cx="8229600" cy="4708525"/>
          </a:xfrm>
        </p:spPr>
        <p:txBody>
          <a:bodyPr>
            <a:normAutofit fontScale="92500" lnSpcReduction="10000"/>
          </a:bodyPr>
          <a:lstStyle/>
          <a:p>
            <a:r>
              <a:rPr lang="en-US" dirty="0" smtClean="0"/>
              <a:t>Morning:</a:t>
            </a:r>
          </a:p>
          <a:p>
            <a:pPr lvl="1"/>
            <a:r>
              <a:rPr lang="en-US" dirty="0" smtClean="0"/>
              <a:t>Welcome and Intro</a:t>
            </a:r>
          </a:p>
          <a:p>
            <a:pPr lvl="1"/>
            <a:r>
              <a:rPr lang="en-US" dirty="0" smtClean="0"/>
              <a:t>Childhood obesity and the Healthcare Provider: Scott Gee, MD</a:t>
            </a:r>
          </a:p>
          <a:p>
            <a:pPr lvl="1"/>
            <a:r>
              <a:rPr lang="en-US" dirty="0" smtClean="0"/>
              <a:t>Building Blocks for Nutritionally Competent Children, Christine Wood MD</a:t>
            </a:r>
          </a:p>
          <a:p>
            <a:pPr lvl="1"/>
            <a:r>
              <a:rPr lang="en-US" dirty="0" smtClean="0"/>
              <a:t>Childhood Obesity Inside and Outside Your Office, Christine Wood</a:t>
            </a:r>
          </a:p>
          <a:p>
            <a:r>
              <a:rPr lang="en-US" dirty="0" smtClean="0"/>
              <a:t>Afternoon: Motivational Interviewing Workshop</a:t>
            </a:r>
          </a:p>
          <a:p>
            <a:pPr algn="ctr"/>
            <a:r>
              <a:rPr lang="en-US" sz="2162" dirty="0" smtClean="0"/>
              <a:t>Contact: Kathy </a:t>
            </a:r>
            <a:r>
              <a:rPr lang="en-US" sz="2162" dirty="0" err="1" smtClean="0"/>
              <a:t>Sthay</a:t>
            </a:r>
            <a:r>
              <a:rPr lang="en-US" sz="2162" dirty="0" smtClean="0"/>
              <a:t>, AAP-Hawaii Chapter</a:t>
            </a:r>
          </a:p>
          <a:p>
            <a:pPr algn="ctr"/>
            <a:r>
              <a:rPr lang="en-US" sz="2162" u="sng" dirty="0" err="1" smtClean="0">
                <a:solidFill>
                  <a:srgbClr val="3366FF"/>
                </a:solidFill>
              </a:rPr>
              <a:t>www.hawaiiaap.org</a:t>
            </a:r>
            <a:endParaRPr lang="en-US" sz="2162" dirty="0" smtClean="0">
              <a:solidFill>
                <a:srgbClr val="3366FF"/>
              </a:solidFill>
            </a:endParaRPr>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76200" y="6013450"/>
            <a:ext cx="2351088" cy="685800"/>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p:txBody>
          <a:bodyPr/>
          <a:lstStyle/>
          <a:p>
            <a:pPr algn="l"/>
            <a:r>
              <a:rPr lang="en-US" dirty="0" smtClean="0"/>
              <a:t>Let’s Move!</a:t>
            </a:r>
          </a:p>
        </p:txBody>
      </p:sp>
      <p:sp>
        <p:nvSpPr>
          <p:cNvPr id="7" name="Content Placeholder 6"/>
          <p:cNvSpPr>
            <a:spLocks noGrp="1"/>
          </p:cNvSpPr>
          <p:nvPr>
            <p:ph idx="1"/>
          </p:nvPr>
        </p:nvSpPr>
        <p:spPr>
          <a:xfrm>
            <a:off x="457200" y="1600200"/>
            <a:ext cx="5797550" cy="4525963"/>
          </a:xfrm>
        </p:spPr>
        <p:txBody>
          <a:bodyPr>
            <a:normAutofit fontScale="85000" lnSpcReduction="20000"/>
          </a:bodyPr>
          <a:lstStyle/>
          <a:p>
            <a:r>
              <a:rPr lang="en-US" dirty="0" smtClean="0"/>
              <a:t>We believe every kid has the right to a healthy childhood.</a:t>
            </a:r>
          </a:p>
          <a:p>
            <a:r>
              <a:rPr lang="en-US" dirty="0" smtClean="0"/>
              <a:t>We CANNOT let this be the first generation in our history to grow up less healthy than their parents.</a:t>
            </a:r>
          </a:p>
          <a:p>
            <a:r>
              <a:rPr lang="en-US" dirty="0" smtClean="0"/>
              <a:t>The ingredients…better food + more activity…are clear.</a:t>
            </a:r>
          </a:p>
          <a:p>
            <a:r>
              <a:rPr lang="en-US" dirty="0" smtClean="0"/>
              <a:t>Let’s Move isn’t just noble, it’s a necessity.</a:t>
            </a:r>
          </a:p>
          <a:p>
            <a:r>
              <a:rPr lang="en-US" dirty="0" smtClean="0"/>
              <a:t>It’s not just a slogan, it’s our responsibility</a:t>
            </a:r>
            <a:endParaRPr lang="en-US" b="1" i="1" dirty="0" smtClean="0"/>
          </a:p>
          <a:p>
            <a:r>
              <a:rPr lang="en-US" b="1" i="1" dirty="0" smtClean="0"/>
              <a:t>Are you with us? Let’s move Hawaii!</a:t>
            </a:r>
          </a:p>
          <a:p>
            <a:endParaRPr lang="en-US" dirty="0"/>
          </a:p>
        </p:txBody>
      </p:sp>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3"/>
          <a:srcRect/>
          <a:stretch>
            <a:fillRect/>
          </a:stretch>
        </p:blipFill>
        <p:spPr bwMode="auto">
          <a:xfrm>
            <a:off x="190494" y="6126163"/>
            <a:ext cx="2182359" cy="636583"/>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7467600" y="6324600"/>
            <a:ext cx="1524000" cy="358775"/>
          </a:xfrm>
          <a:prstGeom prst="rect">
            <a:avLst/>
          </a:prstGeom>
          <a:noFill/>
          <a:ln w="9525">
            <a:noFill/>
            <a:miter lim="800000"/>
            <a:headEnd/>
            <a:tailEnd/>
          </a:ln>
        </p:spPr>
      </p:pic>
      <p:pic>
        <p:nvPicPr>
          <p:cNvPr id="8" name="Picture 7" descr="logo_letsmove.gif"/>
          <p:cNvPicPr>
            <a:picLocks noChangeAspect="1"/>
          </p:cNvPicPr>
          <p:nvPr/>
        </p:nvPicPr>
        <p:blipFill>
          <a:blip r:embed="rId5">
            <a:alphaModFix amt="56000"/>
          </a:blip>
          <a:stretch>
            <a:fillRect/>
          </a:stretch>
        </p:blipFill>
        <p:spPr>
          <a:xfrm>
            <a:off x="6046522" y="76200"/>
            <a:ext cx="3097478" cy="2154767"/>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a:xfrm>
            <a:off x="457200" y="457200"/>
            <a:ext cx="8229600" cy="1143000"/>
          </a:xfrm>
        </p:spPr>
        <p:txBody>
          <a:bodyPr>
            <a:normAutofit fontScale="90000"/>
          </a:bodyPr>
          <a:lstStyle/>
          <a:p>
            <a:r>
              <a:rPr lang="en-US" dirty="0" smtClean="0"/>
              <a:t>This work was supported by:</a:t>
            </a:r>
            <a:br>
              <a:rPr lang="en-US" dirty="0" smtClean="0"/>
            </a:br>
            <a:endParaRPr lang="en-US" dirty="0" smtClean="0"/>
          </a:p>
        </p:txBody>
      </p:sp>
      <p:sp>
        <p:nvSpPr>
          <p:cNvPr id="7" name="Content Placeholder 6"/>
          <p:cNvSpPr>
            <a:spLocks noGrp="1"/>
          </p:cNvSpPr>
          <p:nvPr>
            <p:ph idx="1"/>
          </p:nvPr>
        </p:nvSpPr>
        <p:spPr>
          <a:xfrm>
            <a:off x="1320206" y="1600200"/>
            <a:ext cx="6978233" cy="4525963"/>
          </a:xfrm>
        </p:spPr>
        <p:txBody>
          <a:bodyPr/>
          <a:lstStyle/>
          <a:p>
            <a:pPr>
              <a:buFontTx/>
              <a:buChar char="•"/>
            </a:pPr>
            <a:r>
              <a:rPr lang="en-US" b="1" dirty="0" smtClean="0">
                <a:solidFill>
                  <a:srgbClr val="000000"/>
                </a:solidFill>
              </a:rPr>
              <a:t>HMSA Foundation </a:t>
            </a:r>
          </a:p>
          <a:p>
            <a:pPr>
              <a:buFontTx/>
              <a:buChar char="•"/>
            </a:pPr>
            <a:r>
              <a:rPr lang="en-US" dirty="0" smtClean="0"/>
              <a:t>NIH, National Center for Minority Health and Health Disparities Grant No:P20MD000173</a:t>
            </a:r>
            <a:endParaRPr lang="en-US" dirty="0"/>
          </a:p>
        </p:txBody>
      </p:sp>
      <p:pic>
        <p:nvPicPr>
          <p:cNvPr id="34820" name="Picture 5" descr="HICORE Logo.JPG"/>
          <p:cNvPicPr>
            <a:picLocks noChangeAspect="1"/>
          </p:cNvPicPr>
          <p:nvPr/>
        </p:nvPicPr>
        <p:blipFill>
          <a:blip r:embed="rId3"/>
          <a:srcRect/>
          <a:stretch>
            <a:fillRect/>
          </a:stretch>
        </p:blipFill>
        <p:spPr bwMode="auto">
          <a:xfrm>
            <a:off x="76200" y="5243706"/>
            <a:ext cx="5066149" cy="1477769"/>
          </a:xfrm>
          <a:prstGeom prst="rect">
            <a:avLst/>
          </a:prstGeom>
          <a:noFill/>
          <a:ln w="9525">
            <a:noFill/>
            <a:miter lim="800000"/>
            <a:headEnd/>
            <a:tailEnd/>
          </a:ln>
        </p:spPr>
      </p:pic>
      <p:pic>
        <p:nvPicPr>
          <p:cNvPr id="34821" name="Picture 6" descr="Foundation_logo.gif"/>
          <p:cNvPicPr>
            <a:picLocks noChangeAspect="1"/>
          </p:cNvPicPr>
          <p:nvPr/>
        </p:nvPicPr>
        <p:blipFill>
          <a:blip r:embed="rId4"/>
          <a:srcRect/>
          <a:stretch>
            <a:fillRect/>
          </a:stretch>
        </p:blipFill>
        <p:spPr bwMode="auto">
          <a:xfrm>
            <a:off x="6240308" y="6035676"/>
            <a:ext cx="2751292"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53602" name="Object 2"/>
          <p:cNvGraphicFramePr>
            <a:graphicFrameLocks noChangeAspect="1"/>
          </p:cNvGraphicFramePr>
          <p:nvPr/>
        </p:nvGraphicFramePr>
        <p:xfrm>
          <a:off x="1870970" y="-31764"/>
          <a:ext cx="5467496" cy="6837708"/>
        </p:xfrm>
        <a:graphic>
          <a:graphicData uri="http://schemas.openxmlformats.org/presentationml/2006/ole">
            <p:oleObj spid="_x0000_s153602" name="Document" r:id="rId4" imgW="5626100" imgH="7035800" progId="Word.Document.12">
              <p:embed/>
            </p:oleObj>
          </a:graphicData>
        </a:graphic>
      </p:graphicFrame>
      <p:sp>
        <p:nvSpPr>
          <p:cNvPr id="5" name="Left Arrow 4"/>
          <p:cNvSpPr/>
          <p:nvPr/>
        </p:nvSpPr>
        <p:spPr>
          <a:xfrm>
            <a:off x="6456858" y="1045095"/>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p:cNvSpPr/>
          <p:nvPr/>
        </p:nvSpPr>
        <p:spPr>
          <a:xfrm flipV="1">
            <a:off x="6456858" y="1241368"/>
            <a:ext cx="611909" cy="203187"/>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6456858" y="2256562"/>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6456858" y="3497522"/>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6456858" y="4980857"/>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6456858" y="5594014"/>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p:cNvSpPr/>
          <p:nvPr/>
        </p:nvSpPr>
        <p:spPr>
          <a:xfrm>
            <a:off x="6456858" y="5986560"/>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6456858" y="5790287"/>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6456858" y="6182833"/>
            <a:ext cx="611909" cy="196273"/>
          </a:xfrm>
          <a:prstGeom prst="leftArrow">
            <a:avLst/>
          </a:prstGeom>
          <a:solidFill>
            <a:srgbClr val="FF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Waianae Coast Comprehensive Health Center Pediatric Data</a:t>
            </a:r>
            <a:endParaRPr lang="en-US" sz="3600" dirty="0"/>
          </a:p>
        </p:txBody>
      </p:sp>
      <p:sp>
        <p:nvSpPr>
          <p:cNvPr id="3" name="Content Placeholder 2"/>
          <p:cNvSpPr>
            <a:spLocks noGrp="1"/>
          </p:cNvSpPr>
          <p:nvPr>
            <p:ph idx="1"/>
          </p:nvPr>
        </p:nvSpPr>
        <p:spPr>
          <a:xfrm>
            <a:off x="457200" y="1771244"/>
            <a:ext cx="8229600" cy="4745597"/>
          </a:xfrm>
        </p:spPr>
        <p:txBody>
          <a:bodyPr>
            <a:normAutofit fontScale="92500" lnSpcReduction="10000"/>
          </a:bodyPr>
          <a:lstStyle/>
          <a:p>
            <a:r>
              <a:rPr lang="en-US" dirty="0" smtClean="0"/>
              <a:t>2000-2003, Children 2 through 19 years</a:t>
            </a:r>
          </a:p>
          <a:p>
            <a:r>
              <a:rPr lang="en-US" dirty="0" smtClean="0"/>
              <a:t>65% Medicaid/Quest and 13.3% uninsured</a:t>
            </a:r>
          </a:p>
          <a:p>
            <a:r>
              <a:rPr lang="en-US" dirty="0" smtClean="0"/>
              <a:t>46% overweight or obese (OW/OB)</a:t>
            </a:r>
          </a:p>
          <a:p>
            <a:r>
              <a:rPr lang="en-US" dirty="0" smtClean="0"/>
              <a:t>Teens 12-19 years BMI ≥ 85% </a:t>
            </a:r>
          </a:p>
          <a:p>
            <a:pPr lvl="1"/>
            <a:r>
              <a:rPr lang="en-US" dirty="0" smtClean="0"/>
              <a:t>NH:	52% </a:t>
            </a:r>
          </a:p>
          <a:p>
            <a:pPr lvl="1"/>
            <a:r>
              <a:rPr lang="en-US" dirty="0" smtClean="0"/>
              <a:t>Samoan: 77%</a:t>
            </a:r>
          </a:p>
          <a:p>
            <a:r>
              <a:rPr lang="en-US" dirty="0" smtClean="0"/>
              <a:t>Teens 12-19 years, BMI% ≥ 97%</a:t>
            </a:r>
          </a:p>
          <a:p>
            <a:pPr lvl="1"/>
            <a:r>
              <a:rPr lang="en-US" dirty="0" smtClean="0"/>
              <a:t>NH: 24%</a:t>
            </a:r>
          </a:p>
          <a:p>
            <a:pPr lvl="1"/>
            <a:r>
              <a:rPr lang="en-US" dirty="0" smtClean="0"/>
              <a:t>Samoan: 48.5%</a:t>
            </a:r>
          </a:p>
          <a:p>
            <a:pPr lvl="1"/>
            <a:r>
              <a:rPr lang="en-US" dirty="0" smtClean="0"/>
              <a:t>(NHANES 07-08): 13.3% have BMI ≥ 97%</a:t>
            </a:r>
          </a:p>
          <a:p>
            <a:pPr lvl="1"/>
            <a:endParaRPr lang="en-US" dirty="0" smtClean="0"/>
          </a:p>
        </p:txBody>
      </p:sp>
      <p:graphicFrame>
        <p:nvGraphicFramePr>
          <p:cNvPr id="5123" name="Object 3"/>
          <p:cNvGraphicFramePr>
            <a:graphicFrameLocks noChangeAspect="1"/>
          </p:cNvGraphicFramePr>
          <p:nvPr/>
        </p:nvGraphicFramePr>
        <p:xfrm>
          <a:off x="7337041" y="6210300"/>
          <a:ext cx="1743126" cy="493886"/>
        </p:xfrm>
        <a:graphic>
          <a:graphicData uri="http://schemas.openxmlformats.org/presentationml/2006/ole">
            <p:oleObj spid="_x0000_s74754" name="Document" r:id="rId4" imgW="2286000" imgH="647700" progId="Word.Document.12">
              <p:link updateAutomatic="1"/>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7"/>
          <p:cNvSpPr>
            <a:spLocks noGrp="1"/>
          </p:cNvSpPr>
          <p:nvPr>
            <p:ph type="title"/>
          </p:nvPr>
        </p:nvSpPr>
        <p:spPr>
          <a:xfrm>
            <a:off x="457200" y="457200"/>
            <a:ext cx="8229600" cy="1143000"/>
          </a:xfrm>
        </p:spPr>
        <p:txBody>
          <a:bodyPr/>
          <a:lstStyle/>
          <a:p>
            <a:r>
              <a:rPr lang="en-US" dirty="0" smtClean="0"/>
              <a:t>Consequences of obesity</a:t>
            </a:r>
          </a:p>
        </p:txBody>
      </p:sp>
      <p:sp>
        <p:nvSpPr>
          <p:cNvPr id="7" name="Content Placeholder 6"/>
          <p:cNvSpPr>
            <a:spLocks noGrp="1"/>
          </p:cNvSpPr>
          <p:nvPr>
            <p:ph sz="half" idx="1"/>
          </p:nvPr>
        </p:nvSpPr>
        <p:spPr/>
        <p:txBody>
          <a:bodyPr>
            <a:normAutofit/>
          </a:bodyPr>
          <a:lstStyle/>
          <a:p>
            <a:r>
              <a:rPr lang="en-US" dirty="0" smtClean="0"/>
              <a:t>“Childhood obesity is like a massive tsunami headed toward the United States”</a:t>
            </a:r>
          </a:p>
          <a:p>
            <a:pPr>
              <a:buNone/>
            </a:pPr>
            <a:r>
              <a:rPr lang="en-US" sz="2000" dirty="0" smtClean="0"/>
              <a:t>David Ludwig, Pediatric endocrinologist – Children’s Hospital, Boston</a:t>
            </a:r>
          </a:p>
        </p:txBody>
      </p:sp>
      <p:pic>
        <p:nvPicPr>
          <p:cNvPr id="9" name="Content Placeholder 8" descr="obesity effect"/>
          <p:cNvPicPr>
            <a:picLocks noGrp="1" noChangeAspect="1"/>
          </p:cNvPicPr>
          <p:nvPr>
            <p:ph sz="half" idx="2"/>
          </p:nvPr>
        </p:nvPicPr>
        <p:blipFill>
          <a:blip r:embed="rId3"/>
          <a:srcRect t="-14854" b="-14854"/>
          <a:stretch>
            <a:fillRect/>
          </a:stretch>
        </p:blipFill>
        <p:spPr/>
      </p:pic>
      <p:sp>
        <p:nvSpPr>
          <p:cNvPr id="5" name="Footer Placeholder 4"/>
          <p:cNvSpPr txBox="1">
            <a:spLocks noGrp="1"/>
          </p:cNvSpPr>
          <p:nvPr/>
        </p:nvSpPr>
        <p:spPr>
          <a:xfrm>
            <a:off x="3124200" y="6356350"/>
            <a:ext cx="2895600" cy="365125"/>
          </a:xfrm>
          <a:prstGeom prst="rect">
            <a:avLst/>
          </a:prstGeom>
          <a:noFill/>
        </p:spPr>
        <p:txBody>
          <a:bodyPr anchor="b"/>
          <a:lstStyle/>
          <a:p>
            <a:pPr algn="r" fontAlgn="auto">
              <a:spcBef>
                <a:spcPts val="0"/>
              </a:spcBef>
              <a:spcAft>
                <a:spcPts val="0"/>
              </a:spcAft>
              <a:defRPr/>
            </a:pPr>
            <a:r>
              <a:rPr lang="en-US" sz="1200" dirty="0">
                <a:solidFill>
                  <a:schemeClr val="tx1">
                    <a:tint val="75000"/>
                  </a:schemeClr>
                </a:solidFill>
                <a:latin typeface="+mn-lt"/>
                <a:ea typeface="+mn-ea"/>
                <a:cs typeface="+mn-cs"/>
              </a:rPr>
              <a:t>Funding for this project was provided by the HMSA Foundation.  </a:t>
            </a:r>
          </a:p>
        </p:txBody>
      </p:sp>
      <p:pic>
        <p:nvPicPr>
          <p:cNvPr id="34820" name="Picture 5" descr="HICORE Logo.JPG"/>
          <p:cNvPicPr>
            <a:picLocks noChangeAspect="1"/>
          </p:cNvPicPr>
          <p:nvPr/>
        </p:nvPicPr>
        <p:blipFill>
          <a:blip r:embed="rId4"/>
          <a:srcRect/>
          <a:stretch>
            <a:fillRect/>
          </a:stretch>
        </p:blipFill>
        <p:spPr bwMode="auto">
          <a:xfrm>
            <a:off x="76200" y="76200"/>
            <a:ext cx="1960690" cy="571923"/>
          </a:xfrm>
          <a:prstGeom prst="rect">
            <a:avLst/>
          </a:prstGeom>
          <a:noFill/>
          <a:ln w="9525">
            <a:noFill/>
            <a:miter lim="800000"/>
            <a:headEnd/>
            <a:tailEnd/>
          </a:ln>
        </p:spPr>
      </p:pic>
      <p:pic>
        <p:nvPicPr>
          <p:cNvPr id="34821" name="Picture 6" descr="Foundation_logo.gif"/>
          <p:cNvPicPr>
            <a:picLocks noChangeAspect="1"/>
          </p:cNvPicPr>
          <p:nvPr/>
        </p:nvPicPr>
        <p:blipFill>
          <a:blip r:embed="rId5"/>
          <a:srcRect/>
          <a:stretch>
            <a:fillRect/>
          </a:stretch>
        </p:blipFill>
        <p:spPr bwMode="auto">
          <a:xfrm>
            <a:off x="7467600" y="6324600"/>
            <a:ext cx="1524000"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1567</TotalTime>
  <Words>4104</Words>
  <Application>Microsoft Macintosh PowerPoint</Application>
  <PresentationFormat>On-screen Show (4:3)</PresentationFormat>
  <Paragraphs>406</Paragraphs>
  <Slides>64</Slides>
  <Notes>44</Notes>
  <HiddenSlides>0</HiddenSlides>
  <MMClips>0</MMClips>
  <ScaleCrop>false</ScaleCrop>
  <HeadingPairs>
    <vt:vector size="8" baseType="variant">
      <vt:variant>
        <vt:lpstr>Design Template</vt:lpstr>
      </vt:variant>
      <vt:variant>
        <vt:i4>1</vt:i4>
      </vt:variant>
      <vt:variant>
        <vt:lpstr>Links</vt:lpstr>
      </vt:variant>
      <vt:variant>
        <vt:i4>13</vt:i4>
      </vt:variant>
      <vt:variant>
        <vt:lpstr>Embedded OLE Servers</vt:lpstr>
      </vt:variant>
      <vt:variant>
        <vt:i4>1</vt:i4>
      </vt:variant>
      <vt:variant>
        <vt:lpstr>Slide Titles</vt:lpstr>
      </vt:variant>
      <vt:variant>
        <vt:i4>64</vt:i4>
      </vt:variant>
    </vt:vector>
  </HeadingPairs>
  <TitlesOfParts>
    <vt:vector size="79" baseType="lpstr">
      <vt:lpstr>Office Theme</vt:lpstr>
      <vt:lpstr>???</vt:lpstr>
      <vt:lpstr>???</vt:lpstr>
      <vt:lpstr>???</vt:lpstr>
      <vt:lpstr>???</vt:lpstr>
      <vt:lpstr>???</vt:lpstr>
      <vt:lpstr>???</vt:lpstr>
      <vt:lpstr>???</vt:lpstr>
      <vt:lpstr>???</vt:lpstr>
      <vt:lpstr>???</vt:lpstr>
      <vt:lpstr>???</vt:lpstr>
      <vt:lpstr>???</vt:lpstr>
      <vt:lpstr>???</vt:lpstr>
      <vt:lpstr>???</vt:lpstr>
      <vt:lpstr>Document</vt:lpstr>
      <vt:lpstr>An epidemic of poor nutrition and physical inactivity:   Local strategies and efforts to turn the tide </vt:lpstr>
      <vt:lpstr>Objectives:</vt:lpstr>
      <vt:lpstr> Childhood Obesity Definitions</vt:lpstr>
      <vt:lpstr>2007-2008</vt:lpstr>
      <vt:lpstr>Current State of Hawaii’s Children Health</vt:lpstr>
      <vt:lpstr>Slide 6</vt:lpstr>
      <vt:lpstr>Slide 7</vt:lpstr>
      <vt:lpstr>Waianae Coast Comprehensive Health Center Pediatric Data</vt:lpstr>
      <vt:lpstr>Consequences of obesity</vt:lpstr>
      <vt:lpstr>What is the current social norm in Hawaii?</vt:lpstr>
      <vt:lpstr>Slide 11</vt:lpstr>
      <vt:lpstr>Childhood Obesity Initiative</vt:lpstr>
      <vt:lpstr>Recognized:</vt:lpstr>
      <vt:lpstr>Slide 14</vt:lpstr>
      <vt:lpstr>Recommendations: </vt:lpstr>
      <vt:lpstr>Goal 1: To serve as a repository of child and adolescent obesity projects in Hawaii:  </vt:lpstr>
      <vt:lpstr>Slide 17</vt:lpstr>
      <vt:lpstr>Goal 2: To provide guidance to local granting agencies and foundations regarding research on childhood and adolescent obesity in Hawaii</vt:lpstr>
      <vt:lpstr>Goal 3: To serve as a center for the education in the area of childhood and adolescent obesity in Hawaii</vt:lpstr>
      <vt:lpstr>Goal 3: To serve as a center for the education in the area of childhood obesity in Hawaii</vt:lpstr>
      <vt:lpstr>Slide 21</vt:lpstr>
      <vt:lpstr> State of Hawaii, Healthy Hawaii Initiative </vt:lpstr>
      <vt:lpstr>Hawaii Nutrition and  Physical Activity Coalition (NPAC) :</vt:lpstr>
      <vt:lpstr>Slide 24</vt:lpstr>
      <vt:lpstr>Slide 25</vt:lpstr>
      <vt:lpstr>NPAC Taskforce</vt:lpstr>
      <vt:lpstr>NPAC Healthcare Taskforce</vt:lpstr>
      <vt:lpstr>NPAC Healthcare Taskforce - Strategies  </vt:lpstr>
      <vt:lpstr>Evidence and Action</vt:lpstr>
      <vt:lpstr>Evidence-supported Targeted Behaviors</vt:lpstr>
      <vt:lpstr>Three Household Routines</vt:lpstr>
      <vt:lpstr>Additional recommendations:</vt:lpstr>
      <vt:lpstr>Simplification: 5-2-1-almost none</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5-2-1-almost none!</vt:lpstr>
      <vt:lpstr>Localize it!</vt:lpstr>
      <vt:lpstr>Goal: Change the social norm,  one step at a time</vt:lpstr>
      <vt:lpstr>   Let’s Move!!</vt:lpstr>
      <vt:lpstr>Presidential Memorandum: Establishing a Task Force on Childhood Obesity</vt:lpstr>
      <vt:lpstr>Mission and Function: </vt:lpstr>
      <vt:lpstr>The Obama Initiative and the AAP</vt:lpstr>
      <vt:lpstr>Slide 56</vt:lpstr>
      <vt:lpstr>Will it work?  Will it help?</vt:lpstr>
      <vt:lpstr>Real and Perceived Barriers</vt:lpstr>
      <vt:lpstr>More Training? The Right Training</vt:lpstr>
      <vt:lpstr>Motivational Interviewing Patient-Centered Communication</vt:lpstr>
      <vt:lpstr>Slide 61</vt:lpstr>
      <vt:lpstr>Timely Topics: Program</vt:lpstr>
      <vt:lpstr>Let’s Move!</vt:lpstr>
      <vt:lpstr>This work was supported by: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Hawaii Initiative for Childhood Obesity Research and Education Where were came from, where we are now and where we might go…</dc:title>
  <dc:creator>May Okihiro</dc:creator>
  <cp:lastModifiedBy>May Okihiro</cp:lastModifiedBy>
  <cp:revision>22</cp:revision>
  <dcterms:created xsi:type="dcterms:W3CDTF">2010-02-18T16:00:46Z</dcterms:created>
  <dcterms:modified xsi:type="dcterms:W3CDTF">2010-02-18T16:01:52Z</dcterms:modified>
</cp:coreProperties>
</file>